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14" r:id="rId2"/>
    <p:sldId id="312" r:id="rId3"/>
    <p:sldId id="262" r:id="rId4"/>
    <p:sldId id="319" r:id="rId5"/>
    <p:sldId id="318" r:id="rId6"/>
    <p:sldId id="263" r:id="rId7"/>
    <p:sldId id="325" r:id="rId8"/>
    <p:sldId id="320" r:id="rId9"/>
    <p:sldId id="321" r:id="rId10"/>
    <p:sldId id="269" r:id="rId11"/>
    <p:sldId id="322" r:id="rId12"/>
    <p:sldId id="323" r:id="rId13"/>
    <p:sldId id="276" r:id="rId14"/>
    <p:sldId id="277" r:id="rId15"/>
    <p:sldId id="278" r:id="rId16"/>
    <p:sldId id="326" r:id="rId17"/>
    <p:sldId id="327" r:id="rId18"/>
    <p:sldId id="279" r:id="rId19"/>
    <p:sldId id="283" r:id="rId20"/>
    <p:sldId id="328" r:id="rId21"/>
    <p:sldId id="284" r:id="rId22"/>
    <p:sldId id="329" r:id="rId23"/>
    <p:sldId id="330" r:id="rId24"/>
    <p:sldId id="331" r:id="rId25"/>
    <p:sldId id="332" r:id="rId26"/>
    <p:sldId id="333" r:id="rId27"/>
    <p:sldId id="334" r:id="rId28"/>
    <p:sldId id="335" r:id="rId29"/>
    <p:sldId id="336" r:id="rId30"/>
    <p:sldId id="337" r:id="rId31"/>
    <p:sldId id="338" r:id="rId32"/>
    <p:sldId id="339" r:id="rId33"/>
    <p:sldId id="340" r:id="rId34"/>
    <p:sldId id="341" r:id="rId35"/>
    <p:sldId id="342" r:id="rId36"/>
    <p:sldId id="343" r:id="rId37"/>
    <p:sldId id="344" r:id="rId38"/>
    <p:sldId id="345" r:id="rId39"/>
    <p:sldId id="346" r:id="rId40"/>
    <p:sldId id="347" r:id="rId41"/>
    <p:sldId id="348" r:id="rId42"/>
    <p:sldId id="349" r:id="rId43"/>
    <p:sldId id="350" r:id="rId44"/>
    <p:sldId id="351" r:id="rId45"/>
    <p:sldId id="352" r:id="rId46"/>
    <p:sldId id="285" r:id="rId47"/>
    <p:sldId id="353" r:id="rId48"/>
    <p:sldId id="354" r:id="rId49"/>
    <p:sldId id="355" r:id="rId50"/>
    <p:sldId id="356" r:id="rId51"/>
    <p:sldId id="357" r:id="rId52"/>
    <p:sldId id="359" r:id="rId53"/>
    <p:sldId id="358" r:id="rId54"/>
    <p:sldId id="360" r:id="rId55"/>
    <p:sldId id="361" r:id="rId56"/>
    <p:sldId id="362" r:id="rId57"/>
    <p:sldId id="286" r:id="rId58"/>
    <p:sldId id="290" r:id="rId59"/>
    <p:sldId id="364" r:id="rId60"/>
    <p:sldId id="365" r:id="rId61"/>
    <p:sldId id="366" r:id="rId62"/>
    <p:sldId id="367" r:id="rId63"/>
    <p:sldId id="363" r:id="rId64"/>
  </p:sldIdLst>
  <p:sldSz cx="12195175" cy="6858000"/>
  <p:notesSz cx="6858000" cy="9144000"/>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9"/>
    <a:srgbClr val="2F5EB0"/>
    <a:srgbClr val="FFFFFF"/>
    <a:srgbClr val="1C2747"/>
    <a:srgbClr val="0E1A40"/>
    <a:srgbClr val="3CCCC7"/>
    <a:srgbClr val="FF6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497" autoAdjust="0"/>
  </p:normalViewPr>
  <p:slideViewPr>
    <p:cSldViewPr showGuides="1">
      <p:cViewPr>
        <p:scale>
          <a:sx n="75" d="100"/>
          <a:sy n="75" d="100"/>
        </p:scale>
        <p:origin x="-1356" y="-378"/>
      </p:cViewPr>
      <p:guideLst>
        <p:guide orient="horz"/>
        <p:guide pos="3841"/>
      </p:guideLst>
    </p:cSldViewPr>
  </p:slideViewPr>
  <p:notesTextViewPr>
    <p:cViewPr>
      <p:scale>
        <a:sx n="1" d="1"/>
        <a:sy n="1" d="1"/>
      </p:scale>
      <p:origin x="0" y="0"/>
    </p:cViewPr>
  </p:notesTextViewPr>
  <p:sorterViewPr>
    <p:cViewPr>
      <p:scale>
        <a:sx n="100" d="100"/>
        <a:sy n="100" d="100"/>
      </p:scale>
      <p:origin x="0" y="125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57473-301C-4F69-A7FC-AE1DEF9F2CA1}" type="datetimeFigureOut">
              <a:rPr lang="zh-CN" altLang="en-US" smtClean="0"/>
              <a:pPr/>
              <a:t>2018/11/13 Tuesday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F837B1-3942-4B36-A9A2-6AF914CEB0AE}" type="slidenum">
              <a:rPr lang="zh-CN" altLang="en-US" smtClean="0"/>
              <a:pPr/>
              <a:t>‹#›</a:t>
            </a:fld>
            <a:endParaRPr lang="zh-CN" altLang="en-US"/>
          </a:p>
        </p:txBody>
      </p:sp>
    </p:spTree>
    <p:extLst>
      <p:ext uri="{BB962C8B-B14F-4D97-AF65-F5344CB8AC3E}">
        <p14:creationId xmlns:p14="http://schemas.microsoft.com/office/powerpoint/2010/main" val="2122746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a:t>
            </a:fld>
            <a:endParaRPr lang="zh-CN" altLang="en-US"/>
          </a:p>
        </p:txBody>
      </p:sp>
    </p:spTree>
    <p:extLst>
      <p:ext uri="{BB962C8B-B14F-4D97-AF65-F5344CB8AC3E}">
        <p14:creationId xmlns:p14="http://schemas.microsoft.com/office/powerpoint/2010/main" val="3345389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10</a:t>
            </a:fld>
            <a:endParaRPr lang="zh-CN" altLang="en-US"/>
          </a:p>
        </p:txBody>
      </p:sp>
    </p:spTree>
    <p:extLst>
      <p:ext uri="{BB962C8B-B14F-4D97-AF65-F5344CB8AC3E}">
        <p14:creationId xmlns:p14="http://schemas.microsoft.com/office/powerpoint/2010/main" val="329761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特征模理论最初在</a:t>
            </a:r>
            <a:r>
              <a:rPr lang="en-US" altLang="zh-CN" sz="1200" kern="1200" dirty="0" smtClean="0">
                <a:solidFill>
                  <a:schemeClr val="tx1"/>
                </a:solidFill>
                <a:effectLst/>
                <a:latin typeface="+mn-lt"/>
                <a:ea typeface="+mn-ea"/>
                <a:cs typeface="+mn-cs"/>
              </a:rPr>
              <a:t>1968</a:t>
            </a:r>
            <a:r>
              <a:rPr lang="zh-CN" altLang="zh-CN" sz="1200" kern="1200" dirty="0" smtClean="0">
                <a:solidFill>
                  <a:schemeClr val="tx1"/>
                </a:solidFill>
                <a:effectLst/>
                <a:latin typeface="+mn-lt"/>
                <a:ea typeface="+mn-ea"/>
                <a:cs typeface="+mn-cs"/>
              </a:rPr>
              <a:t>年由</a:t>
            </a:r>
            <a:r>
              <a:rPr lang="en-US" altLang="zh-CN" sz="1200" kern="1200" dirty="0" err="1" smtClean="0">
                <a:solidFill>
                  <a:schemeClr val="tx1"/>
                </a:solidFill>
                <a:effectLst/>
                <a:latin typeface="+mn-lt"/>
                <a:ea typeface="+mn-ea"/>
                <a:cs typeface="+mn-cs"/>
              </a:rPr>
              <a:t>Garbacz</a:t>
            </a:r>
            <a:r>
              <a:rPr lang="zh-CN" altLang="zh-CN" sz="1200" kern="1200" dirty="0" smtClean="0">
                <a:solidFill>
                  <a:schemeClr val="tx1"/>
                </a:solidFill>
                <a:effectLst/>
                <a:latin typeface="+mn-lt"/>
                <a:ea typeface="+mn-ea"/>
                <a:cs typeface="+mn-cs"/>
              </a:rPr>
              <a:t>在他的博士论文《</a:t>
            </a:r>
            <a:r>
              <a:rPr lang="en-US" altLang="zh-CN" sz="1200" kern="1200" dirty="0" smtClean="0">
                <a:solidFill>
                  <a:schemeClr val="tx1"/>
                </a:solidFill>
                <a:effectLst/>
                <a:latin typeface="+mn-lt"/>
                <a:ea typeface="+mn-ea"/>
                <a:cs typeface="+mn-cs"/>
              </a:rPr>
              <a:t>A generalized expansion for radiated and scattered fields</a:t>
            </a:r>
            <a:r>
              <a:rPr lang="zh-CN" altLang="zh-CN" sz="1200" kern="1200" dirty="0" smtClean="0">
                <a:solidFill>
                  <a:schemeClr val="tx1"/>
                </a:solidFill>
                <a:effectLst/>
                <a:latin typeface="+mn-lt"/>
                <a:ea typeface="+mn-ea"/>
                <a:cs typeface="+mn-cs"/>
              </a:rPr>
              <a:t>》中提出</a:t>
            </a:r>
            <a:r>
              <a:rPr lang="en-US" altLang="zh-CN" sz="1200" kern="1200" baseline="300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他认为对于任意形状的导体，都可以在其表面定义一系列相互正交的特征模式，而这些特征模式是导体的固有属性，本身具有收敛性和完备性，可以精确的表示电磁问题的解。但是其论文中并没给出计算这些特征模式的通用公式。</a:t>
            </a:r>
          </a:p>
          <a:p>
            <a:r>
              <a:rPr lang="en-US" altLang="zh-CN" sz="1200" kern="1200" dirty="0" smtClean="0">
                <a:solidFill>
                  <a:schemeClr val="tx1"/>
                </a:solidFill>
                <a:effectLst/>
                <a:latin typeface="+mn-lt"/>
                <a:ea typeface="+mn-ea"/>
                <a:cs typeface="+mn-cs"/>
              </a:rPr>
              <a:t>1971</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Harrington</a:t>
            </a:r>
            <a:r>
              <a:rPr lang="zh-CN" altLang="zh-CN" sz="1200" kern="1200" dirty="0" smtClean="0">
                <a:solidFill>
                  <a:schemeClr val="tx1"/>
                </a:solidFill>
                <a:effectLst/>
                <a:latin typeface="+mn-lt"/>
                <a:ea typeface="+mn-ea"/>
                <a:cs typeface="+mn-cs"/>
              </a:rPr>
              <a:t>通过矩量法给出特征模式的计算过程</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并在导体表面定义了一系列实数的特征电流，其特征场在无穷远球面上正交。</a:t>
            </a:r>
            <a:r>
              <a:rPr lang="en-US" altLang="zh-CN" sz="1200" kern="1200" dirty="0" smtClean="0">
                <a:solidFill>
                  <a:schemeClr val="tx1"/>
                </a:solidFill>
                <a:effectLst/>
                <a:latin typeface="+mn-lt"/>
                <a:ea typeface="+mn-ea"/>
                <a:cs typeface="+mn-cs"/>
              </a:rPr>
              <a:t>Harrington</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1972</a:t>
            </a:r>
            <a:r>
              <a:rPr lang="zh-CN" altLang="zh-CN" sz="1200" kern="1200" dirty="0" smtClean="0">
                <a:solidFill>
                  <a:schemeClr val="tx1"/>
                </a:solidFill>
                <a:effectLst/>
                <a:latin typeface="+mn-lt"/>
                <a:ea typeface="+mn-ea"/>
                <a:cs typeface="+mn-cs"/>
              </a:rPr>
              <a:t>年将此理论推广到介质中。这种特征模理论后来被称作经典特征模</a:t>
            </a:r>
            <a:r>
              <a:rPr lang="en-US" altLang="zh-CN" sz="1200" kern="1200" baseline="30000" dirty="0" smtClean="0">
                <a:solidFill>
                  <a:schemeClr val="tx1"/>
                </a:solidFill>
                <a:effectLst/>
                <a:latin typeface="+mn-lt"/>
                <a:ea typeface="+mn-ea"/>
                <a:cs typeface="+mn-cs"/>
              </a:rPr>
              <a:t>[2-3]</a:t>
            </a:r>
            <a:r>
              <a:rPr lang="zh-CN" altLang="zh-CN" sz="1200" kern="1200" dirty="0" smtClean="0">
                <a:solidFill>
                  <a:schemeClr val="tx1"/>
                </a:solidFill>
                <a:effectLst/>
                <a:latin typeface="+mn-lt"/>
                <a:ea typeface="+mn-ea"/>
                <a:cs typeface="+mn-cs"/>
              </a:rPr>
              <a:t>。经典特征模理论的特征值具有明确的物理意义，便于分析指导天线设计，因此为天线设计者所青睐。但是此计算方法要求算子必须为</a:t>
            </a:r>
            <a:r>
              <a:rPr lang="en-US" altLang="zh-CN" sz="1200" kern="1200" dirty="0" err="1" smtClean="0">
                <a:solidFill>
                  <a:schemeClr val="tx1"/>
                </a:solidFill>
                <a:effectLst/>
                <a:latin typeface="+mn-lt"/>
                <a:ea typeface="+mn-ea"/>
                <a:cs typeface="+mn-cs"/>
              </a:rPr>
              <a:t>Hermitian</a:t>
            </a:r>
            <a:r>
              <a:rPr lang="zh-CN" altLang="zh-CN" sz="1200" kern="1200" dirty="0" smtClean="0">
                <a:solidFill>
                  <a:schemeClr val="tx1"/>
                </a:solidFill>
                <a:effectLst/>
                <a:latin typeface="+mn-lt"/>
                <a:ea typeface="+mn-ea"/>
                <a:cs typeface="+mn-cs"/>
              </a:rPr>
              <a:t>算子，且其正交特性也具有一定的局限</a:t>
            </a:r>
            <a:r>
              <a:rPr lang="en-US" altLang="zh-CN" sz="1200" kern="1200" baseline="300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a:t>
            </a:r>
          </a:p>
          <a:p>
            <a:r>
              <a:rPr lang="en-US" altLang="zh-CN" sz="1200" kern="1200" dirty="0" smtClean="0">
                <a:solidFill>
                  <a:schemeClr val="tx1"/>
                </a:solidFill>
                <a:effectLst/>
                <a:latin typeface="+mn-lt"/>
                <a:ea typeface="+mn-ea"/>
                <a:cs typeface="+mn-cs"/>
              </a:rPr>
              <a:t>1978</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Inagaki</a:t>
            </a:r>
            <a:r>
              <a:rPr lang="zh-CN" altLang="zh-CN" sz="1200" kern="1200" dirty="0" smtClean="0">
                <a:solidFill>
                  <a:schemeClr val="tx1"/>
                </a:solidFill>
                <a:effectLst/>
                <a:latin typeface="+mn-lt"/>
                <a:ea typeface="+mn-ea"/>
                <a:cs typeface="+mn-cs"/>
              </a:rPr>
              <a:t>提出了广义</a:t>
            </a:r>
            <a:r>
              <a:rPr lang="en-US" altLang="zh-CN" sz="1200" kern="1200" dirty="0" smtClean="0">
                <a:solidFill>
                  <a:schemeClr val="tx1"/>
                </a:solidFill>
                <a:effectLst/>
                <a:latin typeface="+mn-lt"/>
                <a:ea typeface="+mn-ea"/>
                <a:cs typeface="+mn-cs"/>
              </a:rPr>
              <a:t>Inagaki</a:t>
            </a:r>
            <a:r>
              <a:rPr lang="zh-CN" altLang="zh-CN" sz="1200" kern="1200" dirty="0" smtClean="0">
                <a:solidFill>
                  <a:schemeClr val="tx1"/>
                </a:solidFill>
                <a:effectLst/>
                <a:latin typeface="+mn-lt"/>
                <a:ea typeface="+mn-ea"/>
                <a:cs typeface="+mn-cs"/>
              </a:rPr>
              <a:t>理论，相对于经典特征模它具有更加普遍的正交特性，其特征模式的表面电流在源区相互正交，而其特征场在任意选定区域正交</a:t>
            </a:r>
            <a:r>
              <a:rPr lang="en-US" altLang="zh-CN" sz="1200" kern="1200" baseline="30000" dirty="0" smtClean="0">
                <a:solidFill>
                  <a:schemeClr val="tx1"/>
                </a:solidFill>
                <a:effectLst/>
                <a:latin typeface="+mn-lt"/>
                <a:ea typeface="+mn-ea"/>
                <a:cs typeface="+mn-cs"/>
              </a:rPr>
              <a:t>[5-6]</a:t>
            </a:r>
            <a:r>
              <a:rPr lang="zh-CN" altLang="zh-CN"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1989</a:t>
            </a:r>
            <a:r>
              <a:rPr lang="zh-CN" altLang="zh-CN" sz="1200" kern="1200" dirty="0" smtClean="0">
                <a:solidFill>
                  <a:schemeClr val="tx1"/>
                </a:solidFill>
                <a:effectLst/>
                <a:latin typeface="+mn-lt"/>
                <a:ea typeface="+mn-ea"/>
                <a:cs typeface="+mn-cs"/>
              </a:rPr>
              <a:t>年，曹伟提出了一种双正交模</a:t>
            </a:r>
            <a:r>
              <a:rPr lang="en-US" altLang="zh-CN" sz="1200" kern="1200" baseline="30000" dirty="0" smtClean="0">
                <a:solidFill>
                  <a:schemeClr val="tx1"/>
                </a:solidFill>
                <a:effectLst/>
                <a:latin typeface="+mn-lt"/>
                <a:ea typeface="+mn-ea"/>
                <a:cs typeface="+mn-cs"/>
              </a:rPr>
              <a:t>[7]</a:t>
            </a:r>
            <a:r>
              <a:rPr lang="zh-CN" altLang="zh-CN" sz="1200" kern="1200" dirty="0" smtClean="0">
                <a:solidFill>
                  <a:schemeClr val="tx1"/>
                </a:solidFill>
                <a:effectLst/>
                <a:latin typeface="+mn-lt"/>
                <a:ea typeface="+mn-ea"/>
                <a:cs typeface="+mn-cs"/>
              </a:rPr>
              <a:t>。与其它的特征模理论不同，其模式组之间具有双正交特性，即同一组模式内的两两模式并不正交，正交特性存在于两组模式之间，此方法不需要算子具有对称性，处理问题更具灵活性。</a:t>
            </a:r>
            <a:r>
              <a:rPr lang="en-US" altLang="zh-CN" sz="1200" kern="1200" dirty="0" smtClean="0">
                <a:solidFill>
                  <a:schemeClr val="tx1"/>
                </a:solidFill>
                <a:effectLst/>
                <a:latin typeface="+mn-lt"/>
                <a:ea typeface="+mn-ea"/>
                <a:cs typeface="+mn-cs"/>
              </a:rPr>
              <a:t>2006</a:t>
            </a:r>
            <a:r>
              <a:rPr lang="zh-CN" altLang="zh-CN" sz="1200" kern="1200" dirty="0" smtClean="0">
                <a:solidFill>
                  <a:schemeClr val="tx1"/>
                </a:solidFill>
                <a:effectLst/>
                <a:latin typeface="+mn-lt"/>
                <a:ea typeface="+mn-ea"/>
                <a:cs typeface="+mn-cs"/>
              </a:rPr>
              <a:t>年，其学生张云峰在博士毕业论文中提出了一种加权双正交模，使双正交模方法更加完善</a:t>
            </a:r>
            <a:r>
              <a:rPr lang="en-US" altLang="zh-CN" sz="1200" kern="1200" baseline="30000" dirty="0" smtClean="0">
                <a:solidFill>
                  <a:schemeClr val="tx1"/>
                </a:solidFill>
                <a:effectLst/>
                <a:latin typeface="+mn-lt"/>
                <a:ea typeface="+mn-ea"/>
                <a:cs typeface="+mn-cs"/>
              </a:rPr>
              <a:t>[21]</a:t>
            </a:r>
            <a:r>
              <a:rPr lang="zh-CN" altLang="zh-CN" sz="1200" kern="1200" dirty="0" smtClean="0">
                <a:solidFill>
                  <a:schemeClr val="tx1"/>
                </a:solidFill>
                <a:effectLst/>
                <a:latin typeface="+mn-lt"/>
                <a:ea typeface="+mn-ea"/>
                <a:cs typeface="+mn-cs"/>
              </a:rPr>
              <a:t>。</a:t>
            </a:r>
          </a:p>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11</a:t>
            </a:fld>
            <a:endParaRPr lang="zh-CN" altLang="en-US"/>
          </a:p>
        </p:txBody>
      </p:sp>
    </p:spTree>
    <p:extLst>
      <p:ext uri="{BB962C8B-B14F-4D97-AF65-F5344CB8AC3E}">
        <p14:creationId xmlns:p14="http://schemas.microsoft.com/office/powerpoint/2010/main" val="2113927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12</a:t>
            </a:fld>
            <a:endParaRPr lang="zh-CN" altLang="en-US"/>
          </a:p>
        </p:txBody>
      </p:sp>
    </p:spTree>
    <p:extLst>
      <p:ext uri="{BB962C8B-B14F-4D97-AF65-F5344CB8AC3E}">
        <p14:creationId xmlns:p14="http://schemas.microsoft.com/office/powerpoint/2010/main" val="313934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13</a:t>
            </a:fld>
            <a:endParaRPr lang="zh-CN" altLang="en-US"/>
          </a:p>
        </p:txBody>
      </p:sp>
    </p:spTree>
    <p:extLst>
      <p:ext uri="{BB962C8B-B14F-4D97-AF65-F5344CB8AC3E}">
        <p14:creationId xmlns:p14="http://schemas.microsoft.com/office/powerpoint/2010/main" val="3774247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14</a:t>
            </a:fld>
            <a:endParaRPr lang="zh-CN" altLang="en-US"/>
          </a:p>
        </p:txBody>
      </p:sp>
    </p:spTree>
    <p:extLst>
      <p:ext uri="{BB962C8B-B14F-4D97-AF65-F5344CB8AC3E}">
        <p14:creationId xmlns:p14="http://schemas.microsoft.com/office/powerpoint/2010/main" val="1099985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15</a:t>
            </a:fld>
            <a:endParaRPr lang="zh-CN" altLang="en-US"/>
          </a:p>
        </p:txBody>
      </p:sp>
    </p:spTree>
    <p:extLst>
      <p:ext uri="{BB962C8B-B14F-4D97-AF65-F5344CB8AC3E}">
        <p14:creationId xmlns:p14="http://schemas.microsoft.com/office/powerpoint/2010/main" val="4274712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16</a:t>
            </a:fld>
            <a:endParaRPr lang="zh-CN" altLang="en-US"/>
          </a:p>
        </p:txBody>
      </p:sp>
    </p:spTree>
    <p:extLst>
      <p:ext uri="{BB962C8B-B14F-4D97-AF65-F5344CB8AC3E}">
        <p14:creationId xmlns:p14="http://schemas.microsoft.com/office/powerpoint/2010/main" val="4274712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17</a:t>
            </a:fld>
            <a:endParaRPr lang="zh-CN" altLang="en-US"/>
          </a:p>
        </p:txBody>
      </p:sp>
    </p:spTree>
    <p:extLst>
      <p:ext uri="{BB962C8B-B14F-4D97-AF65-F5344CB8AC3E}">
        <p14:creationId xmlns:p14="http://schemas.microsoft.com/office/powerpoint/2010/main" val="4274712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18</a:t>
            </a:fld>
            <a:endParaRPr lang="zh-CN" altLang="en-US"/>
          </a:p>
        </p:txBody>
      </p:sp>
    </p:spTree>
    <p:extLst>
      <p:ext uri="{BB962C8B-B14F-4D97-AF65-F5344CB8AC3E}">
        <p14:creationId xmlns:p14="http://schemas.microsoft.com/office/powerpoint/2010/main" val="1372605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19</a:t>
            </a:fld>
            <a:endParaRPr lang="zh-CN" altLang="en-US"/>
          </a:p>
        </p:txBody>
      </p:sp>
    </p:spTree>
    <p:extLst>
      <p:ext uri="{BB962C8B-B14F-4D97-AF65-F5344CB8AC3E}">
        <p14:creationId xmlns:p14="http://schemas.microsoft.com/office/powerpoint/2010/main" val="3464956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a:t>
            </a:fld>
            <a:endParaRPr lang="zh-CN" altLang="en-US"/>
          </a:p>
        </p:txBody>
      </p:sp>
    </p:spTree>
    <p:extLst>
      <p:ext uri="{BB962C8B-B14F-4D97-AF65-F5344CB8AC3E}">
        <p14:creationId xmlns:p14="http://schemas.microsoft.com/office/powerpoint/2010/main" val="3641783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20</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21</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22</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23</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24</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25</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26</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27</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28</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29</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3</a:t>
            </a:fld>
            <a:endParaRPr lang="zh-CN" altLang="en-US"/>
          </a:p>
        </p:txBody>
      </p:sp>
    </p:spTree>
    <p:extLst>
      <p:ext uri="{BB962C8B-B14F-4D97-AF65-F5344CB8AC3E}">
        <p14:creationId xmlns:p14="http://schemas.microsoft.com/office/powerpoint/2010/main" val="99252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30</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31</a:t>
            </a:fld>
            <a:endParaRPr lang="zh-CN" altLang="en-US"/>
          </a:p>
        </p:txBody>
      </p:sp>
    </p:spTree>
    <p:extLst>
      <p:ext uri="{BB962C8B-B14F-4D97-AF65-F5344CB8AC3E}">
        <p14:creationId xmlns:p14="http://schemas.microsoft.com/office/powerpoint/2010/main" val="381645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46</a:t>
            </a:fld>
            <a:endParaRPr lang="zh-CN" altLang="en-US"/>
          </a:p>
        </p:txBody>
      </p:sp>
    </p:spTree>
    <p:extLst>
      <p:ext uri="{BB962C8B-B14F-4D97-AF65-F5344CB8AC3E}">
        <p14:creationId xmlns:p14="http://schemas.microsoft.com/office/powerpoint/2010/main" val="665452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47</a:t>
            </a:fld>
            <a:endParaRPr lang="zh-CN" altLang="en-US"/>
          </a:p>
        </p:txBody>
      </p:sp>
    </p:spTree>
    <p:extLst>
      <p:ext uri="{BB962C8B-B14F-4D97-AF65-F5344CB8AC3E}">
        <p14:creationId xmlns:p14="http://schemas.microsoft.com/office/powerpoint/2010/main" val="665452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48</a:t>
            </a:fld>
            <a:endParaRPr lang="zh-CN" altLang="en-US"/>
          </a:p>
        </p:txBody>
      </p:sp>
    </p:spTree>
    <p:extLst>
      <p:ext uri="{BB962C8B-B14F-4D97-AF65-F5344CB8AC3E}">
        <p14:creationId xmlns:p14="http://schemas.microsoft.com/office/powerpoint/2010/main" val="665452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49</a:t>
            </a:fld>
            <a:endParaRPr lang="zh-CN" altLang="en-US"/>
          </a:p>
        </p:txBody>
      </p:sp>
    </p:spTree>
    <p:extLst>
      <p:ext uri="{BB962C8B-B14F-4D97-AF65-F5344CB8AC3E}">
        <p14:creationId xmlns:p14="http://schemas.microsoft.com/office/powerpoint/2010/main" val="665452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50</a:t>
            </a:fld>
            <a:endParaRPr lang="zh-CN" altLang="en-US"/>
          </a:p>
        </p:txBody>
      </p:sp>
    </p:spTree>
    <p:extLst>
      <p:ext uri="{BB962C8B-B14F-4D97-AF65-F5344CB8AC3E}">
        <p14:creationId xmlns:p14="http://schemas.microsoft.com/office/powerpoint/2010/main" val="6654527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51</a:t>
            </a:fld>
            <a:endParaRPr lang="zh-CN" altLang="en-US"/>
          </a:p>
        </p:txBody>
      </p:sp>
    </p:spTree>
    <p:extLst>
      <p:ext uri="{BB962C8B-B14F-4D97-AF65-F5344CB8AC3E}">
        <p14:creationId xmlns:p14="http://schemas.microsoft.com/office/powerpoint/2010/main" val="665452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52</a:t>
            </a:fld>
            <a:endParaRPr lang="zh-CN" altLang="en-US"/>
          </a:p>
        </p:txBody>
      </p:sp>
    </p:spTree>
    <p:extLst>
      <p:ext uri="{BB962C8B-B14F-4D97-AF65-F5344CB8AC3E}">
        <p14:creationId xmlns:p14="http://schemas.microsoft.com/office/powerpoint/2010/main" val="665452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53</a:t>
            </a:fld>
            <a:endParaRPr lang="zh-CN" altLang="en-US"/>
          </a:p>
        </p:txBody>
      </p:sp>
    </p:spTree>
    <p:extLst>
      <p:ext uri="{BB962C8B-B14F-4D97-AF65-F5344CB8AC3E}">
        <p14:creationId xmlns:p14="http://schemas.microsoft.com/office/powerpoint/2010/main" val="665452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4</a:t>
            </a:fld>
            <a:endParaRPr lang="zh-CN" altLang="en-US"/>
          </a:p>
        </p:txBody>
      </p:sp>
    </p:spTree>
    <p:extLst>
      <p:ext uri="{BB962C8B-B14F-4D97-AF65-F5344CB8AC3E}">
        <p14:creationId xmlns:p14="http://schemas.microsoft.com/office/powerpoint/2010/main" val="992525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54</a:t>
            </a:fld>
            <a:endParaRPr lang="zh-CN" altLang="en-US"/>
          </a:p>
        </p:txBody>
      </p:sp>
    </p:spTree>
    <p:extLst>
      <p:ext uri="{BB962C8B-B14F-4D97-AF65-F5344CB8AC3E}">
        <p14:creationId xmlns:p14="http://schemas.microsoft.com/office/powerpoint/2010/main" val="665452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55</a:t>
            </a:fld>
            <a:endParaRPr lang="zh-CN" altLang="en-US"/>
          </a:p>
        </p:txBody>
      </p:sp>
    </p:spTree>
    <p:extLst>
      <p:ext uri="{BB962C8B-B14F-4D97-AF65-F5344CB8AC3E}">
        <p14:creationId xmlns:p14="http://schemas.microsoft.com/office/powerpoint/2010/main" val="665452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56</a:t>
            </a:fld>
            <a:endParaRPr lang="zh-CN" altLang="en-US"/>
          </a:p>
        </p:txBody>
      </p:sp>
    </p:spTree>
    <p:extLst>
      <p:ext uri="{BB962C8B-B14F-4D97-AF65-F5344CB8AC3E}">
        <p14:creationId xmlns:p14="http://schemas.microsoft.com/office/powerpoint/2010/main" val="6654527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57</a:t>
            </a:fld>
            <a:endParaRPr lang="zh-CN" altLang="en-US"/>
          </a:p>
        </p:txBody>
      </p:sp>
    </p:spTree>
    <p:extLst>
      <p:ext uri="{BB962C8B-B14F-4D97-AF65-F5344CB8AC3E}">
        <p14:creationId xmlns:p14="http://schemas.microsoft.com/office/powerpoint/2010/main" val="2943692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58</a:t>
            </a:fld>
            <a:endParaRPr lang="zh-CN" altLang="en-US"/>
          </a:p>
        </p:txBody>
      </p:sp>
    </p:spTree>
    <p:extLst>
      <p:ext uri="{BB962C8B-B14F-4D97-AF65-F5344CB8AC3E}">
        <p14:creationId xmlns:p14="http://schemas.microsoft.com/office/powerpoint/2010/main" val="37554059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59</a:t>
            </a:fld>
            <a:endParaRPr lang="zh-CN" altLang="en-US"/>
          </a:p>
        </p:txBody>
      </p:sp>
    </p:spTree>
    <p:extLst>
      <p:ext uri="{BB962C8B-B14F-4D97-AF65-F5344CB8AC3E}">
        <p14:creationId xmlns:p14="http://schemas.microsoft.com/office/powerpoint/2010/main" val="37554059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60</a:t>
            </a:fld>
            <a:endParaRPr lang="zh-CN" altLang="en-US"/>
          </a:p>
        </p:txBody>
      </p:sp>
    </p:spTree>
    <p:extLst>
      <p:ext uri="{BB962C8B-B14F-4D97-AF65-F5344CB8AC3E}">
        <p14:creationId xmlns:p14="http://schemas.microsoft.com/office/powerpoint/2010/main" val="37554059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61</a:t>
            </a:fld>
            <a:endParaRPr lang="zh-CN" altLang="en-US"/>
          </a:p>
        </p:txBody>
      </p:sp>
    </p:spTree>
    <p:extLst>
      <p:ext uri="{BB962C8B-B14F-4D97-AF65-F5344CB8AC3E}">
        <p14:creationId xmlns:p14="http://schemas.microsoft.com/office/powerpoint/2010/main" val="3755405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62</a:t>
            </a:fld>
            <a:endParaRPr lang="zh-CN" altLang="en-US"/>
          </a:p>
        </p:txBody>
      </p:sp>
    </p:spTree>
    <p:extLst>
      <p:ext uri="{BB962C8B-B14F-4D97-AF65-F5344CB8AC3E}">
        <p14:creationId xmlns:p14="http://schemas.microsoft.com/office/powerpoint/2010/main" val="3755405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63</a:t>
            </a:fld>
            <a:endParaRPr lang="zh-CN" altLang="en-US"/>
          </a:p>
        </p:txBody>
      </p:sp>
    </p:spTree>
    <p:extLst>
      <p:ext uri="{BB962C8B-B14F-4D97-AF65-F5344CB8AC3E}">
        <p14:creationId xmlns:p14="http://schemas.microsoft.com/office/powerpoint/2010/main" val="334538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5</a:t>
            </a:fld>
            <a:endParaRPr lang="zh-CN" altLang="en-US"/>
          </a:p>
        </p:txBody>
      </p:sp>
    </p:spTree>
    <p:extLst>
      <p:ext uri="{BB962C8B-B14F-4D97-AF65-F5344CB8AC3E}">
        <p14:creationId xmlns:p14="http://schemas.microsoft.com/office/powerpoint/2010/main" val="9925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6</a:t>
            </a:fld>
            <a:endParaRPr lang="zh-CN" altLang="en-US"/>
          </a:p>
        </p:txBody>
      </p:sp>
    </p:spTree>
    <p:extLst>
      <p:ext uri="{BB962C8B-B14F-4D97-AF65-F5344CB8AC3E}">
        <p14:creationId xmlns:p14="http://schemas.microsoft.com/office/powerpoint/2010/main" val="2972099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7</a:t>
            </a:fld>
            <a:endParaRPr lang="zh-CN" altLang="en-US"/>
          </a:p>
        </p:txBody>
      </p:sp>
    </p:spTree>
    <p:extLst>
      <p:ext uri="{BB962C8B-B14F-4D97-AF65-F5344CB8AC3E}">
        <p14:creationId xmlns:p14="http://schemas.microsoft.com/office/powerpoint/2010/main" val="2972099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8</a:t>
            </a:fld>
            <a:endParaRPr lang="zh-CN" altLang="en-US"/>
          </a:p>
        </p:txBody>
      </p:sp>
    </p:spTree>
    <p:extLst>
      <p:ext uri="{BB962C8B-B14F-4D97-AF65-F5344CB8AC3E}">
        <p14:creationId xmlns:p14="http://schemas.microsoft.com/office/powerpoint/2010/main" val="2972099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pPr/>
              <a:t>9</a:t>
            </a:fld>
            <a:endParaRPr lang="zh-CN" altLang="en-US"/>
          </a:p>
        </p:txBody>
      </p:sp>
    </p:spTree>
    <p:extLst>
      <p:ext uri="{BB962C8B-B14F-4D97-AF65-F5344CB8AC3E}">
        <p14:creationId xmlns:p14="http://schemas.microsoft.com/office/powerpoint/2010/main" val="2972099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pPr/>
              <a:t>2018/11/13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2398809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pPr/>
              <a:t>2018/11/13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2356802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639"/>
            <a:ext cx="2743914"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759" y="274639"/>
            <a:ext cx="802849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pPr/>
              <a:t>2018/11/13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963073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952C373-83E8-404D-A870-0C99071BEBA1}" type="datetimeFigureOut">
              <a:rPr lang="zh-CN" altLang="en-US" smtClean="0"/>
              <a:pPr/>
              <a:t>2018/11/13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3081383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952C373-83E8-404D-A870-0C99071BEBA1}" type="datetimeFigureOut">
              <a:rPr lang="zh-CN" altLang="en-US" smtClean="0"/>
              <a:pPr/>
              <a:t>2018/11/13 Tuesday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14099847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759"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9214"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B952C373-83E8-404D-A870-0C99071BEBA1}" type="datetimeFigureOut">
              <a:rPr lang="zh-CN" altLang="en-US" smtClean="0"/>
              <a:pPr/>
              <a:t>2018/11/13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3680910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B952C373-83E8-404D-A870-0C99071BEBA1}" type="datetimeFigureOut">
              <a:rPr lang="zh-CN" altLang="en-US" smtClean="0"/>
              <a:pPr/>
              <a:t>2018/11/13 Tuesday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166568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952C373-83E8-404D-A870-0C99071BEBA1}" type="datetimeFigureOut">
              <a:rPr lang="zh-CN" altLang="en-US" smtClean="0"/>
              <a:pPr/>
              <a:t>2018/11/13 Tuesday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2127630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52C373-83E8-404D-A870-0C99071BEBA1}" type="datetimeFigureOut">
              <a:rPr lang="zh-CN" altLang="en-US" smtClean="0"/>
              <a:pPr/>
              <a:t>2018/11/13 Tuesday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901467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pPr/>
              <a:t>2018/11/13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1083810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pPr/>
              <a:t>2018/11/13 Tuesday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2696390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2C373-83E8-404D-A870-0C99071BEBA1}" type="datetimeFigureOut">
              <a:rPr lang="zh-CN" altLang="en-US" smtClean="0"/>
              <a:pPr/>
              <a:t>2018/11/13 Tuesday</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FFD15-FD4A-41A0-98B0-8A0E50279E3E}" type="slidenum">
              <a:rPr lang="zh-CN" altLang="en-US" smtClean="0"/>
              <a:pPr/>
              <a:t>‹#›</a:t>
            </a:fld>
            <a:endParaRPr lang="zh-CN" altLang="en-US"/>
          </a:p>
        </p:txBody>
      </p:sp>
    </p:spTree>
    <p:extLst>
      <p:ext uri="{BB962C8B-B14F-4D97-AF65-F5344CB8AC3E}">
        <p14:creationId xmlns:p14="http://schemas.microsoft.com/office/powerpoint/2010/main" val="4235956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0.wmf"/><Relationship Id="rId5" Type="http://schemas.openxmlformats.org/officeDocument/2006/relationships/oleObject" Target="../embeddings/oleObject2.bin"/><Relationship Id="rId4" Type="http://schemas.openxmlformats.org/officeDocument/2006/relationships/image" Target="../media/image99.wm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5336" y="-27384"/>
            <a:ext cx="12385376" cy="68853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658571" y="3836066"/>
            <a:ext cx="8208912" cy="769441"/>
          </a:xfrm>
          <a:prstGeom prst="rect">
            <a:avLst/>
          </a:prstGeom>
          <a:noFill/>
          <a:ln>
            <a:solidFill>
              <a:srgbClr val="0070C0"/>
            </a:solidFill>
          </a:ln>
          <a:effectLst/>
        </p:spPr>
        <p:txBody>
          <a:bodyPr wrap="square" rtlCol="0">
            <a:spAutoFit/>
          </a:bodyPr>
          <a:lstStyle/>
          <a:p>
            <a:pPr algn="ctr" fontAlgn="auto">
              <a:spcBef>
                <a:spcPts val="0"/>
              </a:spcBef>
              <a:spcAft>
                <a:spcPts val="0"/>
              </a:spcAft>
              <a:defRPr/>
            </a:pPr>
            <a:r>
              <a:rPr lang="zh-CN" altLang="en-US" sz="4400" b="1" dirty="0" smtClean="0">
                <a:solidFill>
                  <a:schemeClr val="bg1"/>
                </a:solidFill>
                <a:latin typeface="微软雅黑" pitchFamily="34" charset="-122"/>
                <a:ea typeface="微软雅黑" pitchFamily="34" charset="-122"/>
                <a:sym typeface="微软雅黑" pitchFamily="34" charset="-122"/>
              </a:rPr>
              <a:t>基于特征模的终端天线设计研究</a:t>
            </a:r>
            <a:endParaRPr lang="zh-CN" altLang="en-US" sz="4400" b="1" dirty="0">
              <a:solidFill>
                <a:schemeClr val="bg1"/>
              </a:solidFill>
              <a:latin typeface="微软雅黑" pitchFamily="34" charset="-122"/>
              <a:ea typeface="微软雅黑" pitchFamily="34" charset="-122"/>
              <a:sym typeface="微软雅黑" pitchFamily="34" charset="-122"/>
            </a:endParaRPr>
          </a:p>
        </p:txBody>
      </p:sp>
      <p:sp>
        <p:nvSpPr>
          <p:cNvPr id="10" name="Rectangle 4"/>
          <p:cNvSpPr txBox="1">
            <a:spLocks noChangeArrowheads="1"/>
          </p:cNvSpPr>
          <p:nvPr/>
        </p:nvSpPr>
        <p:spPr bwMode="auto">
          <a:xfrm>
            <a:off x="3145259" y="4671076"/>
            <a:ext cx="5235536" cy="342100"/>
          </a:xfrm>
          <a:prstGeom prst="rect">
            <a:avLst/>
          </a:prstGeom>
          <a:noFill/>
          <a:ln w="9525">
            <a:solidFill>
              <a:srgbClr val="00B0F0"/>
            </a:solidFill>
            <a:miter lim="800000"/>
            <a:headEnd/>
            <a:tailEnd/>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dirty="0" smtClean="0">
                <a:latin typeface="微软雅黑" panose="020B0503020204020204" pitchFamily="34" charset="-122"/>
                <a:ea typeface="微软雅黑" panose="020B0503020204020204" pitchFamily="34" charset="-122"/>
              </a:rPr>
              <a:t>中期报告</a:t>
            </a:r>
            <a:r>
              <a:rPr lang="en-US" altLang="zh-CN" sz="1800" dirty="0" smtClean="0">
                <a:latin typeface="微软雅黑" panose="020B0503020204020204" pitchFamily="34" charset="-122"/>
                <a:ea typeface="微软雅黑" panose="020B0503020204020204" pitchFamily="34" charset="-122"/>
              </a:rPr>
              <a:t>PPT</a:t>
            </a:r>
            <a:endParaRPr lang="zh-CN" sz="1800" dirty="0">
              <a:latin typeface="微软雅黑" panose="020B0503020204020204" pitchFamily="34" charset="-122"/>
              <a:ea typeface="微软雅黑" panose="020B0503020204020204" pitchFamily="34" charset="-122"/>
            </a:endParaRPr>
          </a:p>
        </p:txBody>
      </p:sp>
      <p:sp>
        <p:nvSpPr>
          <p:cNvPr id="12" name="TextBox 7"/>
          <p:cNvSpPr>
            <a:spLocks noChangeArrowheads="1"/>
          </p:cNvSpPr>
          <p:nvPr/>
        </p:nvSpPr>
        <p:spPr bwMode="auto">
          <a:xfrm>
            <a:off x="4513411" y="5426493"/>
            <a:ext cx="2605960" cy="553998"/>
          </a:xfrm>
          <a:prstGeom prst="rect">
            <a:avLst/>
          </a:prstGeom>
          <a:noFill/>
          <a:ln w="9525">
            <a:solidFill>
              <a:srgbClr val="00B0F0"/>
            </a:solidFill>
            <a:miter lim="800000"/>
            <a:headEnd/>
            <a:tailEnd/>
          </a:ln>
          <a:effectLst/>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fontAlgn="auto">
              <a:spcBef>
                <a:spcPts val="0"/>
              </a:spcBef>
              <a:spcAft>
                <a:spcPts val="0"/>
              </a:spcAft>
              <a:defRPr/>
            </a:pPr>
            <a:r>
              <a:rPr lang="zh-CN" altLang="en-US" dirty="0">
                <a:ln>
                  <a:solidFill>
                    <a:schemeClr val="bg1"/>
                  </a:solidFill>
                </a:ln>
                <a:solidFill>
                  <a:schemeClr val="bg1"/>
                </a:solidFill>
                <a:latin typeface="微软雅黑" pitchFamily="34" charset="-122"/>
                <a:ea typeface="微软雅黑" pitchFamily="34" charset="-122"/>
                <a:sym typeface="微软雅黑" pitchFamily="34" charset="-122"/>
              </a:rPr>
              <a:t>汇报</a:t>
            </a:r>
            <a:r>
              <a:rPr lang="zh-CN" altLang="en-US" dirty="0" smtClean="0">
                <a:ln>
                  <a:solidFill>
                    <a:schemeClr val="bg1"/>
                  </a:solidFill>
                </a:ln>
                <a:solidFill>
                  <a:schemeClr val="bg1"/>
                </a:solidFill>
                <a:latin typeface="微软雅黑" pitchFamily="34" charset="-122"/>
                <a:ea typeface="微软雅黑" pitchFamily="34" charset="-122"/>
                <a:sym typeface="微软雅黑" pitchFamily="34" charset="-122"/>
              </a:rPr>
              <a:t>人：鄢羿</a:t>
            </a:r>
            <a:endParaRPr lang="en-US" altLang="zh-CN" dirty="0" smtClean="0">
              <a:ln>
                <a:solidFill>
                  <a:schemeClr val="bg1"/>
                </a:solidFill>
              </a:ln>
              <a:solidFill>
                <a:schemeClr val="bg1"/>
              </a:solidFill>
              <a:latin typeface="微软雅黑" pitchFamily="34" charset="-122"/>
              <a:ea typeface="微软雅黑" pitchFamily="34" charset="-122"/>
              <a:sym typeface="微软雅黑" pitchFamily="34" charset="-122"/>
            </a:endParaRPr>
          </a:p>
          <a:p>
            <a:pPr algn="ctr" fontAlgn="auto">
              <a:spcBef>
                <a:spcPts val="0"/>
              </a:spcBef>
              <a:spcAft>
                <a:spcPts val="0"/>
              </a:spcAft>
              <a:defRPr/>
            </a:pPr>
            <a:r>
              <a:rPr lang="zh-CN" altLang="en-US" dirty="0">
                <a:ln>
                  <a:solidFill>
                    <a:schemeClr val="bg1"/>
                  </a:solidFill>
                </a:ln>
                <a:solidFill>
                  <a:schemeClr val="bg1"/>
                </a:solidFill>
                <a:latin typeface="微软雅黑" pitchFamily="34" charset="-122"/>
                <a:ea typeface="微软雅黑" pitchFamily="34" charset="-122"/>
                <a:sym typeface="微软雅黑" pitchFamily="34" charset="-122"/>
              </a:rPr>
              <a:t>指导</a:t>
            </a:r>
            <a:r>
              <a:rPr lang="zh-CN" altLang="en-US" dirty="0" smtClean="0">
                <a:ln>
                  <a:solidFill>
                    <a:schemeClr val="bg1"/>
                  </a:solidFill>
                </a:ln>
                <a:solidFill>
                  <a:schemeClr val="bg1"/>
                </a:solidFill>
                <a:latin typeface="微软雅黑" pitchFamily="34" charset="-122"/>
                <a:ea typeface="微软雅黑" pitchFamily="34" charset="-122"/>
                <a:sym typeface="微软雅黑" pitchFamily="34" charset="-122"/>
              </a:rPr>
              <a:t>教师：欧阳骏</a:t>
            </a:r>
            <a:endParaRPr lang="zh-CN" altLang="en-US" dirty="0">
              <a:ln>
                <a:solidFill>
                  <a:schemeClr val="bg1"/>
                </a:solidFill>
              </a:ln>
              <a:solidFill>
                <a:schemeClr val="bg1"/>
              </a:solidFill>
              <a:latin typeface="微软雅黑" pitchFamily="34" charset="-122"/>
              <a:ea typeface="微软雅黑" pitchFamily="34" charset="-122"/>
              <a:sym typeface="微软雅黑" pitchFamily="34" charset="-122"/>
            </a:endParaRPr>
          </a:p>
        </p:txBody>
      </p:sp>
      <p:pic>
        <p:nvPicPr>
          <p:cNvPr id="31" name="1" descr="D:\360data\重要数据\桌面\666666666.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2" name="2" descr="D:\360data\重要数据\桌面\555555555.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3" name="3" descr="D:\360data\重要数据\桌面\4444444444.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4" name="4" descr="D:\360data\重要数据\桌面\333333333333.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5" descr="D:\360data\重要数据\桌面\222222.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6" name="6" descr="D:\360data\重要数据\桌面\11111111.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7" name="LOGO"/>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225323" y="1736043"/>
            <a:ext cx="736083" cy="715020"/>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Picture 6"/>
          <p:cNvPicPr>
            <a:picLocks noChangeAspect="1" noChangeArrowheads="1"/>
          </p:cNvPicPr>
          <p:nvPr/>
        </p:nvPicPr>
        <p:blipFill>
          <a:blip r:embed="rId11" cstate="print">
            <a:extLst>
              <a:ext uri="{28A0092B-C50C-407E-A947-70E740481C1C}">
                <a14:useLocalDpi xmlns:a14="http://schemas.microsoft.com/office/drawing/2010/main"/>
              </a:ext>
            </a:extLst>
          </a:blip>
          <a:stretch>
            <a:fillRect/>
          </a:stretch>
        </p:blipFill>
        <p:spPr bwMode="auto">
          <a:xfrm>
            <a:off x="5143859" y="1846351"/>
            <a:ext cx="3695970" cy="522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766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0" fill="hold"/>
                                        <p:tgtEl>
                                          <p:spTgt spid="38"/>
                                        </p:tgtEl>
                                        <p:attrNameLst>
                                          <p:attrName>ppt_x</p:attrName>
                                        </p:attrNameLst>
                                      </p:cBhvr>
                                      <p:tavLst>
                                        <p:tav tm="0">
                                          <p:val>
                                            <p:strVal val="0-#ppt_w/2"/>
                                          </p:val>
                                        </p:tav>
                                        <p:tav tm="100000">
                                          <p:val>
                                            <p:strVal val="#ppt_x"/>
                                          </p:val>
                                        </p:tav>
                                      </p:tavLst>
                                    </p:anim>
                                    <p:anim calcmode="lin" valueType="num">
                                      <p:cBhvr additive="base">
                                        <p:cTn id="8" dur="1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12"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12" decel="10000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12" decel="10000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8" presetClass="emph" presetSubtype="0" repeatCount="indefinite" fill="hold" nodeType="withEffect">
                                  <p:stCondLst>
                                    <p:cond delay="0"/>
                                  </p:stCondLst>
                                  <p:childTnLst>
                                    <p:animRot by="21600000">
                                      <p:cBhvr>
                                        <p:cTn id="34" dur="1000" fill="hold"/>
                                        <p:tgtEl>
                                          <p:spTgt spid="31"/>
                                        </p:tgtEl>
                                        <p:attrNameLst>
                                          <p:attrName>r</p:attrName>
                                        </p:attrNameLst>
                                      </p:cBhvr>
                                    </p:animRot>
                                  </p:childTnLst>
                                </p:cTn>
                              </p:par>
                              <p:par>
                                <p:cTn id="35" presetID="8" presetClass="emph" presetSubtype="0" repeatCount="indefinite" fill="hold" nodeType="withEffect">
                                  <p:stCondLst>
                                    <p:cond delay="0"/>
                                  </p:stCondLst>
                                  <p:childTnLst>
                                    <p:animRot by="-64800000">
                                      <p:cBhvr>
                                        <p:cTn id="36" dur="1000" fill="hold"/>
                                        <p:tgtEl>
                                          <p:spTgt spid="32"/>
                                        </p:tgtEl>
                                        <p:attrNameLst>
                                          <p:attrName>r</p:attrName>
                                        </p:attrNameLst>
                                      </p:cBhvr>
                                    </p:animRot>
                                  </p:childTnLst>
                                </p:cTn>
                              </p:par>
                              <p:par>
                                <p:cTn id="37" presetID="8" presetClass="emph" presetSubtype="0" repeatCount="indefinite" fill="hold" nodeType="withEffect">
                                  <p:stCondLst>
                                    <p:cond delay="0"/>
                                  </p:stCondLst>
                                  <p:childTnLst>
                                    <p:animRot by="43200000">
                                      <p:cBhvr>
                                        <p:cTn id="38" dur="1000" fill="hold"/>
                                        <p:tgtEl>
                                          <p:spTgt spid="33"/>
                                        </p:tgtEl>
                                        <p:attrNameLst>
                                          <p:attrName>r</p:attrName>
                                        </p:attrNameLst>
                                      </p:cBhvr>
                                    </p:animRot>
                                  </p:childTnLst>
                                </p:cTn>
                              </p:par>
                              <p:par>
                                <p:cTn id="39" presetID="8" presetClass="emph" presetSubtype="0" repeatCount="indefinite" fill="hold" nodeType="withEffect">
                                  <p:stCondLst>
                                    <p:cond delay="0"/>
                                  </p:stCondLst>
                                  <p:childTnLst>
                                    <p:animRot by="-43200000">
                                      <p:cBhvr>
                                        <p:cTn id="40" dur="1000" fill="hold"/>
                                        <p:tgtEl>
                                          <p:spTgt spid="34"/>
                                        </p:tgtEl>
                                        <p:attrNameLst>
                                          <p:attrName>r</p:attrName>
                                        </p:attrNameLst>
                                      </p:cBhvr>
                                    </p:animRot>
                                  </p:childTnLst>
                                </p:cTn>
                              </p:par>
                              <p:par>
                                <p:cTn id="41" presetID="8" presetClass="emph" presetSubtype="0" repeatCount="indefinite" fill="hold" nodeType="withEffect">
                                  <p:stCondLst>
                                    <p:cond delay="0"/>
                                  </p:stCondLst>
                                  <p:childTnLst>
                                    <p:animRot by="21600000">
                                      <p:cBhvr>
                                        <p:cTn id="42" dur="1000" fill="hold"/>
                                        <p:tgtEl>
                                          <p:spTgt spid="35"/>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1000" fill="hold"/>
                                        <p:tgtEl>
                                          <p:spTgt spid="36"/>
                                        </p:tgtEl>
                                        <p:attrNameLst>
                                          <p:attrName>r</p:attrName>
                                        </p:attrNameLst>
                                      </p:cBhvr>
                                    </p:animRot>
                                  </p:childTnLst>
                                </p:cTn>
                              </p:par>
                              <p:par>
                                <p:cTn id="45" presetID="2" presetClass="entr" presetSubtype="12" decel="100000" fill="hold" nodeType="withEffect">
                                  <p:stCondLst>
                                    <p:cond delay="15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500" fill="hold"/>
                                        <p:tgtEl>
                                          <p:spTgt spid="37"/>
                                        </p:tgtEl>
                                        <p:attrNameLst>
                                          <p:attrName>ppt_x</p:attrName>
                                        </p:attrNameLst>
                                      </p:cBhvr>
                                      <p:tavLst>
                                        <p:tav tm="0">
                                          <p:val>
                                            <p:strVal val="0-#ppt_w/2"/>
                                          </p:val>
                                        </p:tav>
                                        <p:tav tm="100000">
                                          <p:val>
                                            <p:strVal val="#ppt_x"/>
                                          </p:val>
                                        </p:tav>
                                      </p:tavLst>
                                    </p:anim>
                                    <p:anim calcmode="lin" valueType="num">
                                      <p:cBhvr additive="base">
                                        <p:cTn id="48" dur="1500" fill="hold"/>
                                        <p:tgtEl>
                                          <p:spTgt spid="37"/>
                                        </p:tgtEl>
                                        <p:attrNameLst>
                                          <p:attrName>ppt_y</p:attrName>
                                        </p:attrNameLst>
                                      </p:cBhvr>
                                      <p:tavLst>
                                        <p:tav tm="0">
                                          <p:val>
                                            <p:strVal val="1+#ppt_h/2"/>
                                          </p:val>
                                        </p:tav>
                                        <p:tav tm="100000">
                                          <p:val>
                                            <p:strVal val="#ppt_y"/>
                                          </p:val>
                                        </p:tav>
                                      </p:tavLst>
                                    </p:anim>
                                  </p:childTnLst>
                                </p:cTn>
                              </p:par>
                              <p:par>
                                <p:cTn id="49" presetID="2" presetClass="exit" presetSubtype="4" fill="hold" nodeType="withEffect">
                                  <p:stCondLst>
                                    <p:cond delay="400"/>
                                  </p:stCondLst>
                                  <p:childTnLst>
                                    <p:anim calcmode="lin" valueType="num">
                                      <p:cBhvr additive="base">
                                        <p:cTn id="50" dur="1500"/>
                                        <p:tgtEl>
                                          <p:spTgt spid="38"/>
                                        </p:tgtEl>
                                        <p:attrNameLst>
                                          <p:attrName>ppt_x</p:attrName>
                                        </p:attrNameLst>
                                      </p:cBhvr>
                                      <p:tavLst>
                                        <p:tav tm="0">
                                          <p:val>
                                            <p:strVal val="ppt_x"/>
                                          </p:val>
                                        </p:tav>
                                        <p:tav tm="100000">
                                          <p:val>
                                            <p:strVal val="ppt_x"/>
                                          </p:val>
                                        </p:tav>
                                      </p:tavLst>
                                    </p:anim>
                                    <p:anim calcmode="lin" valueType="num">
                                      <p:cBhvr additive="base">
                                        <p:cTn id="51" dur="1500"/>
                                        <p:tgtEl>
                                          <p:spTgt spid="38"/>
                                        </p:tgtEl>
                                        <p:attrNameLst>
                                          <p:attrName>ppt_y</p:attrName>
                                        </p:attrNameLst>
                                      </p:cBhvr>
                                      <p:tavLst>
                                        <p:tav tm="0">
                                          <p:val>
                                            <p:strVal val="ppt_y"/>
                                          </p:val>
                                        </p:tav>
                                        <p:tav tm="100000">
                                          <p:val>
                                            <p:strVal val="1+ppt_h/2"/>
                                          </p:val>
                                        </p:tav>
                                      </p:tavLst>
                                    </p:anim>
                                    <p:set>
                                      <p:cBhvr>
                                        <p:cTn id="52" dur="1" fill="hold">
                                          <p:stCondLst>
                                            <p:cond delay="1499"/>
                                          </p:stCondLst>
                                        </p:cTn>
                                        <p:tgtEl>
                                          <p:spTgt spid="38"/>
                                        </p:tgtEl>
                                        <p:attrNameLst>
                                          <p:attrName>style.visibility</p:attrName>
                                        </p:attrNameLst>
                                      </p:cBhvr>
                                      <p:to>
                                        <p:strVal val="hidden"/>
                                      </p:to>
                                    </p:set>
                                  </p:childTnLst>
                                </p:cTn>
                              </p:par>
                            </p:childTnLst>
                          </p:cTn>
                        </p:par>
                        <p:par>
                          <p:cTn id="53" fill="hold">
                            <p:stCondLst>
                              <p:cond delay="300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9"/>
                                        </p:tgtEl>
                                        <p:attrNameLst>
                                          <p:attrName>ppt_y</p:attrName>
                                        </p:attrNameLst>
                                      </p:cBhvr>
                                      <p:tavLst>
                                        <p:tav tm="0">
                                          <p:val>
                                            <p:strVal val="#ppt_y"/>
                                          </p:val>
                                        </p:tav>
                                        <p:tav tm="100000">
                                          <p:val>
                                            <p:strVal val="#ppt_y"/>
                                          </p:val>
                                        </p:tav>
                                      </p:tavLst>
                                    </p:anim>
                                    <p:anim calcmode="lin" valueType="num">
                                      <p:cBhvr>
                                        <p:cTn id="5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9"/>
                                        </p:tgtEl>
                                      </p:cBhvr>
                                    </p:animEffect>
                                  </p:childTnLst>
                                </p:cTn>
                              </p:par>
                            </p:childTnLst>
                          </p:cTn>
                        </p:par>
                        <p:par>
                          <p:cTn id="61" fill="hold">
                            <p:stCondLst>
                              <p:cond delay="4150"/>
                            </p:stCondLst>
                            <p:childTnLst>
                              <p:par>
                                <p:cTn id="62" presetID="22" presetClass="entr" presetSubtype="8"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wipe(left)">
                                      <p:cBhvr>
                                        <p:cTn id="64" dur="500"/>
                                        <p:tgtEl>
                                          <p:spTgt spid="10"/>
                                        </p:tgtEl>
                                      </p:cBhvr>
                                    </p:animEffect>
                                  </p:childTnLst>
                                </p:cTn>
                              </p:par>
                              <p:par>
                                <p:cTn id="65" presetID="14" presetClass="entr" presetSubtype="10" fill="hold" grpId="0" nodeType="withEffect">
                                  <p:stCondLst>
                                    <p:cond delay="1000"/>
                                  </p:stCondLst>
                                  <p:childTnLst>
                                    <p:set>
                                      <p:cBhvr>
                                        <p:cTn id="66" dur="1" fill="hold">
                                          <p:stCondLst>
                                            <p:cond delay="0"/>
                                          </p:stCondLst>
                                        </p:cTn>
                                        <p:tgtEl>
                                          <p:spTgt spid="12"/>
                                        </p:tgtEl>
                                        <p:attrNameLst>
                                          <p:attrName>style.visibility</p:attrName>
                                        </p:attrNameLst>
                                      </p:cBhvr>
                                      <p:to>
                                        <p:strVal val="visible"/>
                                      </p:to>
                                    </p:set>
                                    <p:animEffect transition="in" filter="randombar(horizontal)">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10</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a:spLocks/>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313611" y="3101986"/>
            <a:ext cx="2103040" cy="654025"/>
          </a:xfrm>
          <a:prstGeom prst="rect">
            <a:avLst/>
          </a:prstGeom>
          <a:noFill/>
        </p:spPr>
        <p:txBody>
          <a:bodyPr wrap="square" lIns="68580" tIns="34290" rIns="68580" bIns="34290" rtlCol="0">
            <a:spAutoFit/>
          </a:bodyPr>
          <a:lstStyle/>
          <a:p>
            <a:pPr marL="0" lvl="1" algn="ctr"/>
            <a:r>
              <a:rPr lang="zh-CN" altLang="en-US" sz="2400" b="1" dirty="0" smtClean="0">
                <a:solidFill>
                  <a:schemeClr val="bg1"/>
                </a:solidFill>
                <a:latin typeface="微软雅黑" pitchFamily="34" charset="-122"/>
                <a:ea typeface="微软雅黑" pitchFamily="34" charset="-122"/>
              </a:rPr>
              <a:t>发展现状</a:t>
            </a:r>
            <a:endParaRPr lang="en-US" altLang="zh-CN" sz="2400" b="1" dirty="0" smtClean="0">
              <a:solidFill>
                <a:schemeClr val="bg1"/>
              </a:solidFill>
              <a:latin typeface="微软雅黑" pitchFamily="34" charset="-122"/>
              <a:ea typeface="微软雅黑" pitchFamily="34" charset="-122"/>
            </a:endParaRPr>
          </a:p>
          <a:p>
            <a:pPr marL="0" lvl="1" algn="ctr"/>
            <a:r>
              <a:rPr lang="zh-CN" altLang="en-US" sz="1400" dirty="0" smtClean="0">
                <a:solidFill>
                  <a:schemeClr val="bg1"/>
                </a:solidFill>
                <a:latin typeface="微软雅黑" pitchFamily="34" charset="-122"/>
                <a:ea typeface="微软雅黑" pitchFamily="34" charset="-122"/>
              </a:rPr>
              <a:t>（国内外）</a:t>
            </a:r>
            <a:endParaRPr lang="zh-CN" altLang="en-US" sz="1400" dirty="0">
              <a:solidFill>
                <a:schemeClr val="bg1"/>
              </a:solidFill>
              <a:latin typeface="微软雅黑" pitchFamily="34" charset="-122"/>
              <a:ea typeface="微软雅黑" pitchFamily="34" charset="-122"/>
            </a:endParaRPr>
          </a:p>
        </p:txBody>
      </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第二章  发展现状</a:t>
            </a:r>
            <a:endParaRPr lang="en-US" altLang="ko-KR" kern="0" dirty="0" smtClean="0">
              <a:solidFill>
                <a:srgbClr val="2F5EB0"/>
              </a:solidFill>
              <a:latin typeface="微软雅黑" pitchFamily="34" charset="-122"/>
              <a:ea typeface="微软雅黑" pitchFamily="34" charset="-122"/>
            </a:endParaRPr>
          </a:p>
        </p:txBody>
      </p:sp>
      <p:sp>
        <p:nvSpPr>
          <p:cNvPr id="56" name="KSO_Shape"/>
          <p:cNvSpPr>
            <a:spLocks/>
          </p:cNvSpPr>
          <p:nvPr/>
        </p:nvSpPr>
        <p:spPr bwMode="auto">
          <a:xfrm>
            <a:off x="4603050" y="3200349"/>
            <a:ext cx="599607"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2F5EB0"/>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7" name="KSO_Shape"/>
          <p:cNvSpPr>
            <a:spLocks/>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Tree>
    <p:extLst>
      <p:ext uri="{BB962C8B-B14F-4D97-AF65-F5344CB8AC3E}">
        <p14:creationId xmlns:p14="http://schemas.microsoft.com/office/powerpoint/2010/main" val="4256801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208823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第二章  发展现状</a:t>
            </a:r>
            <a:endParaRPr lang="en-US" altLang="ko-KR" kern="0" dirty="0" smtClean="0">
              <a:solidFill>
                <a:srgbClr val="2F5EB0"/>
              </a:solidFill>
              <a:latin typeface="微软雅黑" pitchFamily="34" charset="-122"/>
              <a:ea typeface="微软雅黑"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11</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181" name="直接箭头连接符 180"/>
          <p:cNvCxnSpPr/>
          <p:nvPr/>
        </p:nvCxnSpPr>
        <p:spPr>
          <a:xfrm>
            <a:off x="-4" y="3323406"/>
            <a:ext cx="12195177" cy="0"/>
          </a:xfrm>
          <a:prstGeom prst="straightConnector1">
            <a:avLst/>
          </a:prstGeom>
          <a:ln w="152400">
            <a:solidFill>
              <a:srgbClr val="A6A6A6">
                <a:alpha val="52941"/>
              </a:srgb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2" name="组合 201"/>
          <p:cNvGrpSpPr/>
          <p:nvPr/>
        </p:nvGrpSpPr>
        <p:grpSpPr>
          <a:xfrm>
            <a:off x="1762551" y="3008791"/>
            <a:ext cx="639384" cy="629230"/>
            <a:chOff x="1762551" y="3008791"/>
            <a:chExt cx="639384" cy="629230"/>
          </a:xfrm>
        </p:grpSpPr>
        <p:sp>
          <p:nvSpPr>
            <p:cNvPr id="182" name="Oval 4"/>
            <p:cNvSpPr/>
            <p:nvPr/>
          </p:nvSpPr>
          <p:spPr>
            <a:xfrm>
              <a:off x="1762551" y="3008791"/>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3" name="Rectangle 4"/>
            <p:cNvSpPr txBox="1">
              <a:spLocks noChangeArrowheads="1"/>
            </p:cNvSpPr>
            <p:nvPr/>
          </p:nvSpPr>
          <p:spPr bwMode="auto">
            <a:xfrm>
              <a:off x="1762551" y="3158908"/>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01</a:t>
              </a:r>
              <a:endParaRPr lang="zh-CN" dirty="0">
                <a:latin typeface="方正兰亭黑简体" panose="02000000000000000000" pitchFamily="2" charset="-122"/>
                <a:ea typeface="方正兰亭黑简体" panose="02000000000000000000" pitchFamily="2" charset="-122"/>
              </a:endParaRPr>
            </a:p>
          </p:txBody>
        </p:sp>
      </p:grpSp>
      <p:sp>
        <p:nvSpPr>
          <p:cNvPr id="184" name="矩形 183"/>
          <p:cNvSpPr/>
          <p:nvPr/>
        </p:nvSpPr>
        <p:spPr>
          <a:xfrm>
            <a:off x="492509" y="4014693"/>
            <a:ext cx="4020950" cy="923330"/>
          </a:xfrm>
          <a:prstGeom prst="rect">
            <a:avLst/>
          </a:prstGeom>
        </p:spPr>
        <p:txBody>
          <a:bodyPr wrap="square">
            <a:spAutoFit/>
          </a:bodyPr>
          <a:lstStyle/>
          <a:p>
            <a:pPr algn="ctr">
              <a:spcBef>
                <a:spcPct val="0"/>
              </a:spcBef>
            </a:pPr>
            <a:r>
              <a:rPr lang="en-US" altLang="zh-CN" dirty="0" smtClean="0"/>
              <a:t>1968</a:t>
            </a:r>
            <a:r>
              <a:rPr lang="zh-CN" altLang="en-US" dirty="0"/>
              <a:t>年</a:t>
            </a:r>
            <a:r>
              <a:rPr lang="en-US" altLang="zh-CN" dirty="0" err="1"/>
              <a:t>Garbacz</a:t>
            </a:r>
            <a:r>
              <a:rPr lang="zh-CN" altLang="zh-CN" dirty="0"/>
              <a:t>在他的博士论文《</a:t>
            </a:r>
            <a:r>
              <a:rPr lang="en-US" altLang="zh-CN" dirty="0"/>
              <a:t>A generalized expansion for radiated and scattered fields</a:t>
            </a:r>
            <a:r>
              <a:rPr lang="zh-CN" altLang="zh-CN" dirty="0"/>
              <a:t>》中</a:t>
            </a:r>
            <a:r>
              <a:rPr lang="zh-CN" altLang="zh-CN" dirty="0" smtClean="0"/>
              <a:t>提出</a:t>
            </a:r>
            <a:endParaRPr lang="zh-CN" altLang="en-US" dirty="0"/>
          </a:p>
        </p:txBody>
      </p:sp>
      <p:grpSp>
        <p:nvGrpSpPr>
          <p:cNvPr id="203" name="组合 202"/>
          <p:cNvGrpSpPr/>
          <p:nvPr/>
        </p:nvGrpSpPr>
        <p:grpSpPr>
          <a:xfrm>
            <a:off x="3338039" y="2996952"/>
            <a:ext cx="639384" cy="629230"/>
            <a:chOff x="3338039" y="2996952"/>
            <a:chExt cx="639384" cy="629230"/>
          </a:xfrm>
        </p:grpSpPr>
        <p:sp>
          <p:nvSpPr>
            <p:cNvPr id="185" name="Oval 4"/>
            <p:cNvSpPr/>
            <p:nvPr/>
          </p:nvSpPr>
          <p:spPr>
            <a:xfrm>
              <a:off x="3338039" y="2996952"/>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6" name="Rectangle 4"/>
            <p:cNvSpPr txBox="1">
              <a:spLocks noChangeArrowheads="1"/>
            </p:cNvSpPr>
            <p:nvPr/>
          </p:nvSpPr>
          <p:spPr bwMode="auto">
            <a:xfrm>
              <a:off x="3338039" y="3147069"/>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02</a:t>
              </a:r>
              <a:endParaRPr lang="zh-CN" dirty="0">
                <a:latin typeface="方正兰亭黑简体" panose="02000000000000000000" pitchFamily="2" charset="-122"/>
                <a:ea typeface="方正兰亭黑简体" panose="02000000000000000000" pitchFamily="2" charset="-122"/>
              </a:endParaRPr>
            </a:p>
          </p:txBody>
        </p:sp>
      </p:grpSp>
      <p:sp>
        <p:nvSpPr>
          <p:cNvPr id="187" name="矩形 186"/>
          <p:cNvSpPr/>
          <p:nvPr/>
        </p:nvSpPr>
        <p:spPr>
          <a:xfrm>
            <a:off x="1762551" y="1491727"/>
            <a:ext cx="4032448" cy="1200329"/>
          </a:xfrm>
          <a:prstGeom prst="rect">
            <a:avLst/>
          </a:prstGeom>
        </p:spPr>
        <p:txBody>
          <a:bodyPr wrap="square">
            <a:spAutoFit/>
          </a:bodyPr>
          <a:lstStyle/>
          <a:p>
            <a:r>
              <a:rPr lang="en-US" altLang="zh-CN" dirty="0"/>
              <a:t>1971</a:t>
            </a:r>
            <a:r>
              <a:rPr lang="zh-CN" altLang="zh-CN" dirty="0"/>
              <a:t>年，</a:t>
            </a:r>
            <a:r>
              <a:rPr lang="en-US" altLang="zh-CN" dirty="0"/>
              <a:t>Harrington</a:t>
            </a:r>
            <a:r>
              <a:rPr lang="zh-CN" altLang="zh-CN" dirty="0"/>
              <a:t>通过矩量法给出特征模式的计算过程</a:t>
            </a:r>
            <a:r>
              <a:rPr lang="zh-CN" altLang="en-US" dirty="0"/>
              <a:t>。</a:t>
            </a:r>
            <a:endParaRPr lang="zh-CN" altLang="zh-CN" dirty="0"/>
          </a:p>
          <a:p>
            <a:r>
              <a:rPr lang="en-US" altLang="zh-CN" dirty="0"/>
              <a:t>1972</a:t>
            </a:r>
            <a:r>
              <a:rPr lang="zh-CN" altLang="zh-CN" dirty="0"/>
              <a:t>年将此理论推广到介质中。这种特征模理论后来被称作经典特征模</a:t>
            </a:r>
            <a:r>
              <a:rPr lang="zh-CN" altLang="zh-CN" dirty="0" smtClean="0"/>
              <a:t>。</a:t>
            </a:r>
            <a:endParaRPr lang="zh-CN" altLang="zh-CN" dirty="0"/>
          </a:p>
        </p:txBody>
      </p:sp>
      <p:grpSp>
        <p:nvGrpSpPr>
          <p:cNvPr id="204" name="组合 203"/>
          <p:cNvGrpSpPr/>
          <p:nvPr/>
        </p:nvGrpSpPr>
        <p:grpSpPr>
          <a:xfrm>
            <a:off x="4930903" y="3015794"/>
            <a:ext cx="639384" cy="629230"/>
            <a:chOff x="4930903" y="3015794"/>
            <a:chExt cx="639384" cy="629230"/>
          </a:xfrm>
        </p:grpSpPr>
        <p:sp>
          <p:nvSpPr>
            <p:cNvPr id="188" name="Oval 4"/>
            <p:cNvSpPr/>
            <p:nvPr/>
          </p:nvSpPr>
          <p:spPr>
            <a:xfrm>
              <a:off x="4930903"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9" name="Rectangle 4"/>
            <p:cNvSpPr txBox="1">
              <a:spLocks noChangeArrowheads="1"/>
            </p:cNvSpPr>
            <p:nvPr/>
          </p:nvSpPr>
          <p:spPr bwMode="auto">
            <a:xfrm>
              <a:off x="4930903"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03</a:t>
              </a:r>
              <a:endParaRPr lang="zh-CN" dirty="0">
                <a:latin typeface="方正兰亭黑简体" panose="02000000000000000000" pitchFamily="2" charset="-122"/>
                <a:ea typeface="方正兰亭黑简体" panose="02000000000000000000" pitchFamily="2" charset="-122"/>
              </a:endParaRPr>
            </a:p>
          </p:txBody>
        </p:sp>
      </p:grpSp>
      <p:sp>
        <p:nvSpPr>
          <p:cNvPr id="190" name="矩形 189"/>
          <p:cNvSpPr/>
          <p:nvPr/>
        </p:nvSpPr>
        <p:spPr>
          <a:xfrm>
            <a:off x="3418445" y="4046088"/>
            <a:ext cx="3664299" cy="923330"/>
          </a:xfrm>
          <a:prstGeom prst="rect">
            <a:avLst/>
          </a:prstGeom>
        </p:spPr>
        <p:txBody>
          <a:bodyPr wrap="square">
            <a:spAutoFit/>
          </a:bodyPr>
          <a:lstStyle/>
          <a:p>
            <a:pPr algn="ctr">
              <a:spcBef>
                <a:spcPct val="0"/>
              </a:spcBef>
            </a:pPr>
            <a:r>
              <a:rPr lang="en-US" altLang="zh-CN" dirty="0" smtClean="0"/>
              <a:t>1978</a:t>
            </a:r>
            <a:r>
              <a:rPr lang="zh-CN" altLang="zh-CN" dirty="0"/>
              <a:t>年，</a:t>
            </a:r>
            <a:r>
              <a:rPr lang="en-US" altLang="zh-CN" dirty="0"/>
              <a:t>Inagaki</a:t>
            </a:r>
            <a:r>
              <a:rPr lang="zh-CN" altLang="zh-CN" dirty="0"/>
              <a:t>提出了</a:t>
            </a:r>
            <a:r>
              <a:rPr lang="zh-CN" altLang="zh-CN" dirty="0" smtClean="0"/>
              <a:t>广义</a:t>
            </a:r>
            <a:r>
              <a:rPr lang="zh-CN" altLang="en-US" dirty="0" smtClean="0"/>
              <a:t>特征模</a:t>
            </a:r>
            <a:r>
              <a:rPr lang="zh-CN" altLang="zh-CN" dirty="0" smtClean="0"/>
              <a:t>理论</a:t>
            </a:r>
            <a:r>
              <a:rPr lang="zh-CN" altLang="zh-CN" dirty="0"/>
              <a:t>，相对于经典特征模它具有更加普遍的正交特性</a:t>
            </a:r>
            <a:r>
              <a:rPr lang="zh-CN" altLang="en-US" dirty="0" smtClean="0"/>
              <a:t>。</a:t>
            </a:r>
            <a:endParaRPr lang="zh-CN" altLang="en-US" dirty="0"/>
          </a:p>
        </p:txBody>
      </p:sp>
      <p:grpSp>
        <p:nvGrpSpPr>
          <p:cNvPr id="205" name="组合 204"/>
          <p:cNvGrpSpPr/>
          <p:nvPr/>
        </p:nvGrpSpPr>
        <p:grpSpPr>
          <a:xfrm>
            <a:off x="6443071" y="3015794"/>
            <a:ext cx="639384" cy="629230"/>
            <a:chOff x="6443071" y="3015794"/>
            <a:chExt cx="639384" cy="629230"/>
          </a:xfrm>
        </p:grpSpPr>
        <p:sp>
          <p:nvSpPr>
            <p:cNvPr id="191" name="Oval 4"/>
            <p:cNvSpPr/>
            <p:nvPr/>
          </p:nvSpPr>
          <p:spPr>
            <a:xfrm>
              <a:off x="6443071"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2" name="Rectangle 4"/>
            <p:cNvSpPr txBox="1">
              <a:spLocks noChangeArrowheads="1"/>
            </p:cNvSpPr>
            <p:nvPr/>
          </p:nvSpPr>
          <p:spPr bwMode="auto">
            <a:xfrm>
              <a:off x="6443071"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04</a:t>
              </a:r>
              <a:endParaRPr lang="zh-CN" dirty="0">
                <a:latin typeface="方正兰亭黑简体" panose="02000000000000000000" pitchFamily="2" charset="-122"/>
                <a:ea typeface="方正兰亭黑简体" panose="02000000000000000000" pitchFamily="2" charset="-122"/>
              </a:endParaRPr>
            </a:p>
          </p:txBody>
        </p:sp>
      </p:grpSp>
      <p:sp>
        <p:nvSpPr>
          <p:cNvPr id="193" name="矩形 192"/>
          <p:cNvSpPr/>
          <p:nvPr/>
        </p:nvSpPr>
        <p:spPr>
          <a:xfrm>
            <a:off x="4930903" y="1923631"/>
            <a:ext cx="3703438" cy="923330"/>
          </a:xfrm>
          <a:prstGeom prst="rect">
            <a:avLst/>
          </a:prstGeom>
        </p:spPr>
        <p:txBody>
          <a:bodyPr wrap="square">
            <a:spAutoFit/>
          </a:bodyPr>
          <a:lstStyle/>
          <a:p>
            <a:r>
              <a:rPr lang="en-US" altLang="zh-CN" dirty="0" smtClean="0"/>
              <a:t>1989</a:t>
            </a:r>
            <a:r>
              <a:rPr lang="zh-CN" altLang="zh-CN" dirty="0"/>
              <a:t>年，曹伟提出了一种双正交模。</a:t>
            </a:r>
          </a:p>
          <a:p>
            <a:r>
              <a:rPr lang="en-US" altLang="zh-CN" dirty="0"/>
              <a:t>2006</a:t>
            </a:r>
            <a:r>
              <a:rPr lang="zh-CN" altLang="zh-CN" dirty="0"/>
              <a:t>年，其学生张云峰在博士毕业论文中提出了一种加权双正交模</a:t>
            </a:r>
            <a:r>
              <a:rPr lang="zh-CN" altLang="en-US" dirty="0" smtClean="0"/>
              <a:t>。</a:t>
            </a:r>
            <a:endParaRPr lang="zh-CN" altLang="en-US" dirty="0"/>
          </a:p>
        </p:txBody>
      </p:sp>
      <p:grpSp>
        <p:nvGrpSpPr>
          <p:cNvPr id="206" name="组合 205"/>
          <p:cNvGrpSpPr/>
          <p:nvPr/>
        </p:nvGrpSpPr>
        <p:grpSpPr>
          <a:xfrm>
            <a:off x="8027247" y="3015794"/>
            <a:ext cx="639384" cy="629230"/>
            <a:chOff x="8027247" y="3015794"/>
            <a:chExt cx="639384" cy="629230"/>
          </a:xfrm>
        </p:grpSpPr>
        <p:sp>
          <p:nvSpPr>
            <p:cNvPr id="194" name="Oval 4"/>
            <p:cNvSpPr/>
            <p:nvPr/>
          </p:nvSpPr>
          <p:spPr>
            <a:xfrm>
              <a:off x="8027247"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5" name="Rectangle 4"/>
            <p:cNvSpPr txBox="1">
              <a:spLocks noChangeArrowheads="1"/>
            </p:cNvSpPr>
            <p:nvPr/>
          </p:nvSpPr>
          <p:spPr bwMode="auto">
            <a:xfrm>
              <a:off x="8027247"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05</a:t>
              </a:r>
              <a:endParaRPr lang="zh-CN" dirty="0">
                <a:latin typeface="方正兰亭黑简体" panose="02000000000000000000" pitchFamily="2" charset="-122"/>
                <a:ea typeface="方正兰亭黑简体" panose="02000000000000000000" pitchFamily="2" charset="-122"/>
              </a:endParaRPr>
            </a:p>
          </p:txBody>
        </p:sp>
      </p:grpSp>
      <p:sp>
        <p:nvSpPr>
          <p:cNvPr id="196" name="矩形 195"/>
          <p:cNvSpPr/>
          <p:nvPr/>
        </p:nvSpPr>
        <p:spPr>
          <a:xfrm>
            <a:off x="6615214" y="4131803"/>
            <a:ext cx="3452333" cy="646331"/>
          </a:xfrm>
          <a:prstGeom prst="rect">
            <a:avLst/>
          </a:prstGeom>
        </p:spPr>
        <p:txBody>
          <a:bodyPr wrap="square">
            <a:spAutoFit/>
          </a:bodyPr>
          <a:lstStyle/>
          <a:p>
            <a:r>
              <a:rPr lang="en-US" altLang="zh-CN" dirty="0"/>
              <a:t>2009</a:t>
            </a:r>
            <a:r>
              <a:rPr lang="zh-CN" altLang="zh-CN" dirty="0"/>
              <a:t>年，</a:t>
            </a:r>
            <a:r>
              <a:rPr lang="en-US" altLang="zh-CN" dirty="0" err="1"/>
              <a:t>Yeung</a:t>
            </a:r>
            <a:r>
              <a:rPr lang="en-US" altLang="zh-CN" dirty="0"/>
              <a:t>, L.K.</a:t>
            </a:r>
            <a:r>
              <a:rPr lang="zh-CN" altLang="zh-CN" dirty="0"/>
              <a:t>将特征模理论应用到阵列天线的设计之中</a:t>
            </a:r>
            <a:r>
              <a:rPr lang="zh-CN" altLang="en-US" dirty="0" smtClean="0"/>
              <a:t>。</a:t>
            </a:r>
            <a:endParaRPr lang="zh-CN" altLang="en-US" dirty="0"/>
          </a:p>
        </p:txBody>
      </p:sp>
      <p:grpSp>
        <p:nvGrpSpPr>
          <p:cNvPr id="207" name="组合 206"/>
          <p:cNvGrpSpPr/>
          <p:nvPr/>
        </p:nvGrpSpPr>
        <p:grpSpPr>
          <a:xfrm>
            <a:off x="9642262" y="3049380"/>
            <a:ext cx="639384" cy="629230"/>
            <a:chOff x="9642262" y="3049380"/>
            <a:chExt cx="639384" cy="629230"/>
          </a:xfrm>
        </p:grpSpPr>
        <p:sp>
          <p:nvSpPr>
            <p:cNvPr id="197" name="Oval 4"/>
            <p:cNvSpPr/>
            <p:nvPr/>
          </p:nvSpPr>
          <p:spPr>
            <a:xfrm>
              <a:off x="9642262" y="3049380"/>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8" name="Rectangle 4"/>
            <p:cNvSpPr txBox="1">
              <a:spLocks noChangeArrowheads="1"/>
            </p:cNvSpPr>
            <p:nvPr/>
          </p:nvSpPr>
          <p:spPr bwMode="auto">
            <a:xfrm>
              <a:off x="9642262" y="3199497"/>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黑简体" panose="02000000000000000000" pitchFamily="2" charset="-122"/>
                  <a:ea typeface="方正兰亭黑简体" panose="02000000000000000000" pitchFamily="2" charset="-122"/>
                </a:rPr>
                <a:t>06</a:t>
              </a:r>
              <a:endParaRPr lang="zh-CN" dirty="0">
                <a:latin typeface="方正兰亭黑简体" panose="02000000000000000000" pitchFamily="2" charset="-122"/>
                <a:ea typeface="方正兰亭黑简体" panose="02000000000000000000" pitchFamily="2" charset="-122"/>
              </a:endParaRPr>
            </a:p>
          </p:txBody>
        </p:sp>
      </p:grpSp>
      <p:sp>
        <p:nvSpPr>
          <p:cNvPr id="199" name="矩形 198"/>
          <p:cNvSpPr/>
          <p:nvPr/>
        </p:nvSpPr>
        <p:spPr>
          <a:xfrm>
            <a:off x="8380100" y="1923631"/>
            <a:ext cx="3150782" cy="923330"/>
          </a:xfrm>
          <a:prstGeom prst="rect">
            <a:avLst/>
          </a:prstGeom>
        </p:spPr>
        <p:txBody>
          <a:bodyPr wrap="square">
            <a:spAutoFit/>
          </a:bodyPr>
          <a:lstStyle/>
          <a:p>
            <a:r>
              <a:rPr lang="en-US" altLang="zh-CN" dirty="0"/>
              <a:t>2012</a:t>
            </a:r>
            <a:r>
              <a:rPr lang="zh-CN" altLang="zh-CN" dirty="0"/>
              <a:t>年，李慧利用特征模理论设计了一款具有低相关系数的</a:t>
            </a:r>
            <a:r>
              <a:rPr lang="en-US" altLang="zh-CN" dirty="0"/>
              <a:t>MIMO</a:t>
            </a:r>
            <a:r>
              <a:rPr lang="zh-CN" altLang="zh-CN" dirty="0"/>
              <a:t>天线</a:t>
            </a:r>
            <a:r>
              <a:rPr lang="zh-CN" altLang="en-US" dirty="0"/>
              <a:t>。</a:t>
            </a:r>
          </a:p>
        </p:txBody>
      </p:sp>
    </p:spTree>
    <p:extLst>
      <p:ext uri="{BB962C8B-B14F-4D97-AF65-F5344CB8AC3E}">
        <p14:creationId xmlns:p14="http://schemas.microsoft.com/office/powerpoint/2010/main" val="1021444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500" fill="hold"/>
                                        <p:tgtEl>
                                          <p:spTgt spid="184"/>
                                        </p:tgtEl>
                                        <p:attrNameLst>
                                          <p:attrName>ppt_x</p:attrName>
                                        </p:attrNameLst>
                                      </p:cBhvr>
                                      <p:tavLst>
                                        <p:tav tm="0">
                                          <p:val>
                                            <p:strVal val="#ppt_x"/>
                                          </p:val>
                                        </p:tav>
                                        <p:tav tm="100000">
                                          <p:val>
                                            <p:strVal val="#ppt_x"/>
                                          </p:val>
                                        </p:tav>
                                      </p:tavLst>
                                    </p:anim>
                                    <p:anim calcmode="lin" valueType="num">
                                      <p:cBhvr additive="base">
                                        <p:cTn id="8"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84"/>
                                        </p:tgtEl>
                                        <p:attrNameLst>
                                          <p:attrName>ppt_x</p:attrName>
                                        </p:attrNameLst>
                                      </p:cBhvr>
                                      <p:tavLst>
                                        <p:tav tm="0">
                                          <p:val>
                                            <p:strVal val="ppt_x"/>
                                          </p:val>
                                        </p:tav>
                                        <p:tav tm="100000">
                                          <p:val>
                                            <p:strVal val="ppt_x"/>
                                          </p:val>
                                        </p:tav>
                                      </p:tavLst>
                                    </p:anim>
                                    <p:anim calcmode="lin" valueType="num">
                                      <p:cBhvr additive="base">
                                        <p:cTn id="13" dur="500"/>
                                        <p:tgtEl>
                                          <p:spTgt spid="184"/>
                                        </p:tgtEl>
                                        <p:attrNameLst>
                                          <p:attrName>ppt_y</p:attrName>
                                        </p:attrNameLst>
                                      </p:cBhvr>
                                      <p:tavLst>
                                        <p:tav tm="0">
                                          <p:val>
                                            <p:strVal val="ppt_y"/>
                                          </p:val>
                                        </p:tav>
                                        <p:tav tm="100000">
                                          <p:val>
                                            <p:strVal val="1+ppt_h/2"/>
                                          </p:val>
                                        </p:tav>
                                      </p:tavLst>
                                    </p:anim>
                                    <p:set>
                                      <p:cBhvr>
                                        <p:cTn id="14" dur="1" fill="hold">
                                          <p:stCondLst>
                                            <p:cond delay="499"/>
                                          </p:stCondLst>
                                        </p:cTn>
                                        <p:tgtEl>
                                          <p:spTgt spid="18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7"/>
                                        </p:tgtEl>
                                        <p:attrNameLst>
                                          <p:attrName>style.visibility</p:attrName>
                                        </p:attrNameLst>
                                      </p:cBhvr>
                                      <p:to>
                                        <p:strVal val="visible"/>
                                      </p:to>
                                    </p:set>
                                    <p:anim calcmode="lin" valueType="num">
                                      <p:cBhvr additive="base">
                                        <p:cTn id="19" dur="500" fill="hold"/>
                                        <p:tgtEl>
                                          <p:spTgt spid="187"/>
                                        </p:tgtEl>
                                        <p:attrNameLst>
                                          <p:attrName>ppt_x</p:attrName>
                                        </p:attrNameLst>
                                      </p:cBhvr>
                                      <p:tavLst>
                                        <p:tav tm="0">
                                          <p:val>
                                            <p:strVal val="#ppt_x"/>
                                          </p:val>
                                        </p:tav>
                                        <p:tav tm="100000">
                                          <p:val>
                                            <p:strVal val="#ppt_x"/>
                                          </p:val>
                                        </p:tav>
                                      </p:tavLst>
                                    </p:anim>
                                    <p:anim calcmode="lin" valueType="num">
                                      <p:cBhvr additive="base">
                                        <p:cTn id="20" dur="500" fill="hold"/>
                                        <p:tgtEl>
                                          <p:spTgt spid="18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187"/>
                                        </p:tgtEl>
                                        <p:attrNameLst>
                                          <p:attrName>ppt_x</p:attrName>
                                        </p:attrNameLst>
                                      </p:cBhvr>
                                      <p:tavLst>
                                        <p:tav tm="0">
                                          <p:val>
                                            <p:strVal val="ppt_x"/>
                                          </p:val>
                                        </p:tav>
                                        <p:tav tm="100000">
                                          <p:val>
                                            <p:strVal val="ppt_x"/>
                                          </p:val>
                                        </p:tav>
                                      </p:tavLst>
                                    </p:anim>
                                    <p:anim calcmode="lin" valueType="num">
                                      <p:cBhvr additive="base">
                                        <p:cTn id="25" dur="500"/>
                                        <p:tgtEl>
                                          <p:spTgt spid="187"/>
                                        </p:tgtEl>
                                        <p:attrNameLst>
                                          <p:attrName>ppt_y</p:attrName>
                                        </p:attrNameLst>
                                      </p:cBhvr>
                                      <p:tavLst>
                                        <p:tav tm="0">
                                          <p:val>
                                            <p:strVal val="ppt_y"/>
                                          </p:val>
                                        </p:tav>
                                        <p:tav tm="100000">
                                          <p:val>
                                            <p:strVal val="1+ppt_h/2"/>
                                          </p:val>
                                        </p:tav>
                                      </p:tavLst>
                                    </p:anim>
                                    <p:set>
                                      <p:cBhvr>
                                        <p:cTn id="26" dur="1" fill="hold">
                                          <p:stCondLst>
                                            <p:cond delay="499"/>
                                          </p:stCondLst>
                                        </p:cTn>
                                        <p:tgtEl>
                                          <p:spTgt spid="18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0"/>
                                        </p:tgtEl>
                                        <p:attrNameLst>
                                          <p:attrName>style.visibility</p:attrName>
                                        </p:attrNameLst>
                                      </p:cBhvr>
                                      <p:to>
                                        <p:strVal val="visible"/>
                                      </p:to>
                                    </p:set>
                                    <p:anim calcmode="lin" valueType="num">
                                      <p:cBhvr additive="base">
                                        <p:cTn id="31" dur="500" fill="hold"/>
                                        <p:tgtEl>
                                          <p:spTgt spid="190"/>
                                        </p:tgtEl>
                                        <p:attrNameLst>
                                          <p:attrName>ppt_x</p:attrName>
                                        </p:attrNameLst>
                                      </p:cBhvr>
                                      <p:tavLst>
                                        <p:tav tm="0">
                                          <p:val>
                                            <p:strVal val="#ppt_x"/>
                                          </p:val>
                                        </p:tav>
                                        <p:tav tm="100000">
                                          <p:val>
                                            <p:strVal val="#ppt_x"/>
                                          </p:val>
                                        </p:tav>
                                      </p:tavLst>
                                    </p:anim>
                                    <p:anim calcmode="lin" valueType="num">
                                      <p:cBhvr additive="base">
                                        <p:cTn id="32"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90"/>
                                        </p:tgtEl>
                                        <p:attrNameLst>
                                          <p:attrName>ppt_x</p:attrName>
                                        </p:attrNameLst>
                                      </p:cBhvr>
                                      <p:tavLst>
                                        <p:tav tm="0">
                                          <p:val>
                                            <p:strVal val="ppt_x"/>
                                          </p:val>
                                        </p:tav>
                                        <p:tav tm="100000">
                                          <p:val>
                                            <p:strVal val="ppt_x"/>
                                          </p:val>
                                        </p:tav>
                                      </p:tavLst>
                                    </p:anim>
                                    <p:anim calcmode="lin" valueType="num">
                                      <p:cBhvr additive="base">
                                        <p:cTn id="37" dur="500"/>
                                        <p:tgtEl>
                                          <p:spTgt spid="190"/>
                                        </p:tgtEl>
                                        <p:attrNameLst>
                                          <p:attrName>ppt_y</p:attrName>
                                        </p:attrNameLst>
                                      </p:cBhvr>
                                      <p:tavLst>
                                        <p:tav tm="0">
                                          <p:val>
                                            <p:strVal val="ppt_y"/>
                                          </p:val>
                                        </p:tav>
                                        <p:tav tm="100000">
                                          <p:val>
                                            <p:strVal val="1+ppt_h/2"/>
                                          </p:val>
                                        </p:tav>
                                      </p:tavLst>
                                    </p:anim>
                                    <p:set>
                                      <p:cBhvr>
                                        <p:cTn id="38" dur="1" fill="hold">
                                          <p:stCondLst>
                                            <p:cond delay="499"/>
                                          </p:stCondLst>
                                        </p:cTn>
                                        <p:tgtEl>
                                          <p:spTgt spid="19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3"/>
                                        </p:tgtEl>
                                        <p:attrNameLst>
                                          <p:attrName>style.visibility</p:attrName>
                                        </p:attrNameLst>
                                      </p:cBhvr>
                                      <p:to>
                                        <p:strVal val="visible"/>
                                      </p:to>
                                    </p:set>
                                    <p:anim calcmode="lin" valueType="num">
                                      <p:cBhvr additive="base">
                                        <p:cTn id="43" dur="500" fill="hold"/>
                                        <p:tgtEl>
                                          <p:spTgt spid="193"/>
                                        </p:tgtEl>
                                        <p:attrNameLst>
                                          <p:attrName>ppt_x</p:attrName>
                                        </p:attrNameLst>
                                      </p:cBhvr>
                                      <p:tavLst>
                                        <p:tav tm="0">
                                          <p:val>
                                            <p:strVal val="#ppt_x"/>
                                          </p:val>
                                        </p:tav>
                                        <p:tav tm="100000">
                                          <p:val>
                                            <p:strVal val="#ppt_x"/>
                                          </p:val>
                                        </p:tav>
                                      </p:tavLst>
                                    </p:anim>
                                    <p:anim calcmode="lin" valueType="num">
                                      <p:cBhvr additive="base">
                                        <p:cTn id="44" dur="500" fill="hold"/>
                                        <p:tgtEl>
                                          <p:spTgt spid="19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193"/>
                                        </p:tgtEl>
                                        <p:attrNameLst>
                                          <p:attrName>ppt_x</p:attrName>
                                        </p:attrNameLst>
                                      </p:cBhvr>
                                      <p:tavLst>
                                        <p:tav tm="0">
                                          <p:val>
                                            <p:strVal val="ppt_x"/>
                                          </p:val>
                                        </p:tav>
                                        <p:tav tm="100000">
                                          <p:val>
                                            <p:strVal val="ppt_x"/>
                                          </p:val>
                                        </p:tav>
                                      </p:tavLst>
                                    </p:anim>
                                    <p:anim calcmode="lin" valueType="num">
                                      <p:cBhvr additive="base">
                                        <p:cTn id="49" dur="500"/>
                                        <p:tgtEl>
                                          <p:spTgt spid="193"/>
                                        </p:tgtEl>
                                        <p:attrNameLst>
                                          <p:attrName>ppt_y</p:attrName>
                                        </p:attrNameLst>
                                      </p:cBhvr>
                                      <p:tavLst>
                                        <p:tav tm="0">
                                          <p:val>
                                            <p:strVal val="ppt_y"/>
                                          </p:val>
                                        </p:tav>
                                        <p:tav tm="100000">
                                          <p:val>
                                            <p:strVal val="1+ppt_h/2"/>
                                          </p:val>
                                        </p:tav>
                                      </p:tavLst>
                                    </p:anim>
                                    <p:set>
                                      <p:cBhvr>
                                        <p:cTn id="50" dur="1" fill="hold">
                                          <p:stCondLst>
                                            <p:cond delay="499"/>
                                          </p:stCondLst>
                                        </p:cTn>
                                        <p:tgtEl>
                                          <p:spTgt spid="19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96"/>
                                        </p:tgtEl>
                                        <p:attrNameLst>
                                          <p:attrName>style.visibility</p:attrName>
                                        </p:attrNameLst>
                                      </p:cBhvr>
                                      <p:to>
                                        <p:strVal val="visible"/>
                                      </p:to>
                                    </p:set>
                                    <p:anim calcmode="lin" valueType="num">
                                      <p:cBhvr additive="base">
                                        <p:cTn id="55" dur="500" fill="hold"/>
                                        <p:tgtEl>
                                          <p:spTgt spid="196"/>
                                        </p:tgtEl>
                                        <p:attrNameLst>
                                          <p:attrName>ppt_x</p:attrName>
                                        </p:attrNameLst>
                                      </p:cBhvr>
                                      <p:tavLst>
                                        <p:tav tm="0">
                                          <p:val>
                                            <p:strVal val="#ppt_x"/>
                                          </p:val>
                                        </p:tav>
                                        <p:tav tm="100000">
                                          <p:val>
                                            <p:strVal val="#ppt_x"/>
                                          </p:val>
                                        </p:tav>
                                      </p:tavLst>
                                    </p:anim>
                                    <p:anim calcmode="lin" valueType="num">
                                      <p:cBhvr additive="base">
                                        <p:cTn id="56"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1" nodeType="clickEffect">
                                  <p:stCondLst>
                                    <p:cond delay="0"/>
                                  </p:stCondLst>
                                  <p:childTnLst>
                                    <p:anim calcmode="lin" valueType="num">
                                      <p:cBhvr additive="base">
                                        <p:cTn id="60" dur="500"/>
                                        <p:tgtEl>
                                          <p:spTgt spid="196"/>
                                        </p:tgtEl>
                                        <p:attrNameLst>
                                          <p:attrName>ppt_x</p:attrName>
                                        </p:attrNameLst>
                                      </p:cBhvr>
                                      <p:tavLst>
                                        <p:tav tm="0">
                                          <p:val>
                                            <p:strVal val="ppt_x"/>
                                          </p:val>
                                        </p:tav>
                                        <p:tav tm="100000">
                                          <p:val>
                                            <p:strVal val="ppt_x"/>
                                          </p:val>
                                        </p:tav>
                                      </p:tavLst>
                                    </p:anim>
                                    <p:anim calcmode="lin" valueType="num">
                                      <p:cBhvr additive="base">
                                        <p:cTn id="61" dur="500"/>
                                        <p:tgtEl>
                                          <p:spTgt spid="196"/>
                                        </p:tgtEl>
                                        <p:attrNameLst>
                                          <p:attrName>ppt_y</p:attrName>
                                        </p:attrNameLst>
                                      </p:cBhvr>
                                      <p:tavLst>
                                        <p:tav tm="0">
                                          <p:val>
                                            <p:strVal val="ppt_y"/>
                                          </p:val>
                                        </p:tav>
                                        <p:tav tm="100000">
                                          <p:val>
                                            <p:strVal val="1+ppt_h/2"/>
                                          </p:val>
                                        </p:tav>
                                      </p:tavLst>
                                    </p:anim>
                                    <p:set>
                                      <p:cBhvr>
                                        <p:cTn id="62" dur="1" fill="hold">
                                          <p:stCondLst>
                                            <p:cond delay="499"/>
                                          </p:stCondLst>
                                        </p:cTn>
                                        <p:tgtEl>
                                          <p:spTgt spid="19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99"/>
                                        </p:tgtEl>
                                        <p:attrNameLst>
                                          <p:attrName>style.visibility</p:attrName>
                                        </p:attrNameLst>
                                      </p:cBhvr>
                                      <p:to>
                                        <p:strVal val="visible"/>
                                      </p:to>
                                    </p:set>
                                    <p:anim calcmode="lin" valueType="num">
                                      <p:cBhvr additive="base">
                                        <p:cTn id="67" dur="500" fill="hold"/>
                                        <p:tgtEl>
                                          <p:spTgt spid="199"/>
                                        </p:tgtEl>
                                        <p:attrNameLst>
                                          <p:attrName>ppt_x</p:attrName>
                                        </p:attrNameLst>
                                      </p:cBhvr>
                                      <p:tavLst>
                                        <p:tav tm="0">
                                          <p:val>
                                            <p:strVal val="#ppt_x"/>
                                          </p:val>
                                        </p:tav>
                                        <p:tav tm="100000">
                                          <p:val>
                                            <p:strVal val="#ppt_x"/>
                                          </p:val>
                                        </p:tav>
                                      </p:tavLst>
                                    </p:anim>
                                    <p:anim calcmode="lin" valueType="num">
                                      <p:cBhvr additive="base">
                                        <p:cTn id="68" dur="500" fill="hold"/>
                                        <p:tgtEl>
                                          <p:spTgt spid="19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1" nodeType="clickEffect">
                                  <p:stCondLst>
                                    <p:cond delay="0"/>
                                  </p:stCondLst>
                                  <p:childTnLst>
                                    <p:anim calcmode="lin" valueType="num">
                                      <p:cBhvr additive="base">
                                        <p:cTn id="72" dur="500"/>
                                        <p:tgtEl>
                                          <p:spTgt spid="199"/>
                                        </p:tgtEl>
                                        <p:attrNameLst>
                                          <p:attrName>ppt_x</p:attrName>
                                        </p:attrNameLst>
                                      </p:cBhvr>
                                      <p:tavLst>
                                        <p:tav tm="0">
                                          <p:val>
                                            <p:strVal val="ppt_x"/>
                                          </p:val>
                                        </p:tav>
                                        <p:tav tm="100000">
                                          <p:val>
                                            <p:strVal val="ppt_x"/>
                                          </p:val>
                                        </p:tav>
                                      </p:tavLst>
                                    </p:anim>
                                    <p:anim calcmode="lin" valueType="num">
                                      <p:cBhvr additive="base">
                                        <p:cTn id="73" dur="500"/>
                                        <p:tgtEl>
                                          <p:spTgt spid="199"/>
                                        </p:tgtEl>
                                        <p:attrNameLst>
                                          <p:attrName>ppt_y</p:attrName>
                                        </p:attrNameLst>
                                      </p:cBhvr>
                                      <p:tavLst>
                                        <p:tav tm="0">
                                          <p:val>
                                            <p:strVal val="ppt_y"/>
                                          </p:val>
                                        </p:tav>
                                        <p:tav tm="100000">
                                          <p:val>
                                            <p:strVal val="1+ppt_h/2"/>
                                          </p:val>
                                        </p:tav>
                                      </p:tavLst>
                                    </p:anim>
                                    <p:set>
                                      <p:cBhvr>
                                        <p:cTn id="74" dur="1" fill="hold">
                                          <p:stCondLst>
                                            <p:cond delay="499"/>
                                          </p:stCondLst>
                                        </p:cTn>
                                        <p:tgtEl>
                                          <p:spTgt spid="1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4" grpId="1"/>
      <p:bldP spid="187" grpId="0"/>
      <p:bldP spid="187" grpId="1"/>
      <p:bldP spid="190" grpId="0"/>
      <p:bldP spid="190" grpId="1"/>
      <p:bldP spid="193" grpId="0"/>
      <p:bldP spid="193" grpId="1"/>
      <p:bldP spid="196" grpId="0"/>
      <p:bldP spid="196" grpId="1"/>
      <p:bldP spid="199" grpId="0"/>
      <p:bldP spid="19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12</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a:xfrm>
            <a:off x="-4" y="3323406"/>
            <a:ext cx="12195177" cy="0"/>
          </a:xfrm>
          <a:prstGeom prst="straightConnector1">
            <a:avLst/>
          </a:prstGeom>
          <a:ln w="152400">
            <a:solidFill>
              <a:srgbClr val="A6A6A6">
                <a:alpha val="52941"/>
              </a:srgbClr>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34" name="文本框 9"/>
          <p:cNvSpPr txBox="1"/>
          <p:nvPr/>
        </p:nvSpPr>
        <p:spPr>
          <a:xfrm>
            <a:off x="841003" y="202431"/>
            <a:ext cx="2016224"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第二章  发展现状</a:t>
            </a:r>
            <a:endParaRPr lang="en-US" altLang="ko-KR" kern="0" dirty="0" smtClean="0">
              <a:solidFill>
                <a:srgbClr val="2F5EB0"/>
              </a:solidFill>
              <a:latin typeface="微软雅黑" pitchFamily="34" charset="-122"/>
              <a:ea typeface="微软雅黑" pitchFamily="34" charset="-122"/>
            </a:endParaRPr>
          </a:p>
        </p:txBody>
      </p:sp>
      <p:sp>
        <p:nvSpPr>
          <p:cNvPr id="40" name="矩形 39"/>
          <p:cNvSpPr/>
          <p:nvPr/>
        </p:nvSpPr>
        <p:spPr>
          <a:xfrm>
            <a:off x="2353171" y="476672"/>
            <a:ext cx="6615286" cy="1200329"/>
          </a:xfrm>
          <a:prstGeom prst="rect">
            <a:avLst/>
          </a:prstGeom>
        </p:spPr>
        <p:txBody>
          <a:bodyPr wrap="square">
            <a:spAutoFit/>
          </a:bodyPr>
          <a:lstStyle/>
          <a:p>
            <a:pPr algn="ctr">
              <a:spcBef>
                <a:spcPct val="0"/>
              </a:spcBef>
            </a:pPr>
            <a:r>
              <a:rPr lang="en-US" altLang="zh-CN" dirty="0"/>
              <a:t>2015</a:t>
            </a:r>
            <a:r>
              <a:rPr lang="zh-CN" altLang="zh-CN" dirty="0"/>
              <a:t>年</a:t>
            </a:r>
            <a:r>
              <a:rPr lang="en-US" altLang="zh-CN" dirty="0"/>
              <a:t>,</a:t>
            </a:r>
            <a:r>
              <a:rPr lang="zh-CN" altLang="zh-CN" dirty="0"/>
              <a:t>电子科技大学陈一凯教授出版了书籍“</a:t>
            </a:r>
            <a:r>
              <a:rPr lang="en-US" altLang="zh-CN" dirty="0"/>
              <a:t>Characteristic modes</a:t>
            </a:r>
            <a:r>
              <a:rPr lang="zh-CN" altLang="zh-CN" dirty="0"/>
              <a:t>：</a:t>
            </a:r>
            <a:r>
              <a:rPr lang="en-US" altLang="zh-CN" dirty="0"/>
              <a:t>Theory and applications in antenna engineering</a:t>
            </a:r>
            <a:r>
              <a:rPr lang="zh-CN" altLang="zh-CN" dirty="0" smtClean="0"/>
              <a:t>”</a:t>
            </a:r>
            <a:r>
              <a:rPr lang="en-US" altLang="zh-CN" baseline="30000" dirty="0" smtClean="0"/>
              <a:t> </a:t>
            </a:r>
            <a:r>
              <a:rPr lang="zh-CN" altLang="zh-CN" dirty="0" smtClean="0"/>
              <a:t>，</a:t>
            </a:r>
            <a:r>
              <a:rPr lang="zh-CN" altLang="zh-CN" dirty="0"/>
              <a:t>书中详细解释了经典特征模理论，对之前特征模在天线领域的发展作了总结，并对特征模在各种环境下的应用做了分析与指导。</a:t>
            </a:r>
            <a:endParaRPr lang="zh-CN" altLang="en-US" dirty="0"/>
          </a:p>
        </p:txBody>
      </p:sp>
      <p:pic>
        <p:nvPicPr>
          <p:cNvPr id="41" name="图片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1132" y="101136"/>
            <a:ext cx="1141822" cy="172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2630" y="1988840"/>
            <a:ext cx="11233248" cy="439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64939" y="2348880"/>
            <a:ext cx="6673588" cy="369332"/>
          </a:xfrm>
          <a:prstGeom prst="rect">
            <a:avLst/>
          </a:prstGeom>
          <a:noFill/>
        </p:spPr>
        <p:txBody>
          <a:bodyPr wrap="square" rtlCol="0">
            <a:spAutoFit/>
          </a:bodyPr>
          <a:lstStyle/>
          <a:p>
            <a:r>
              <a:rPr lang="zh-CN" altLang="en-US" dirty="0" smtClean="0"/>
              <a:t>自从</a:t>
            </a:r>
            <a:r>
              <a:rPr lang="en-US" altLang="zh-CN" dirty="0" smtClean="0"/>
              <a:t>2015</a:t>
            </a:r>
            <a:r>
              <a:rPr lang="zh-CN" altLang="en-US" dirty="0" smtClean="0"/>
              <a:t>年开始，每年</a:t>
            </a:r>
            <a:r>
              <a:rPr lang="en-US" altLang="zh-CN" dirty="0" smtClean="0"/>
              <a:t>IEEE</a:t>
            </a:r>
            <a:r>
              <a:rPr lang="zh-CN" altLang="en-US" dirty="0" smtClean="0"/>
              <a:t>收录的关于特征模的文章超过百篇。</a:t>
            </a:r>
            <a:endParaRPr lang="zh-CN" altLang="en-US" dirty="0"/>
          </a:p>
        </p:txBody>
      </p:sp>
      <p:sp>
        <p:nvSpPr>
          <p:cNvPr id="43" name="TextBox 42"/>
          <p:cNvSpPr txBox="1"/>
          <p:nvPr/>
        </p:nvSpPr>
        <p:spPr>
          <a:xfrm>
            <a:off x="336947" y="3140968"/>
            <a:ext cx="2736304" cy="1477328"/>
          </a:xfrm>
          <a:prstGeom prst="rect">
            <a:avLst/>
          </a:prstGeom>
          <a:noFill/>
        </p:spPr>
        <p:txBody>
          <a:bodyPr wrap="square" rtlCol="0">
            <a:spAutoFit/>
          </a:bodyPr>
          <a:lstStyle/>
          <a:p>
            <a:r>
              <a:rPr lang="en-US" altLang="zh-CN" dirty="0" smtClean="0"/>
              <a:t>1.</a:t>
            </a:r>
            <a:r>
              <a:rPr lang="zh-CN" altLang="en-US" dirty="0" smtClean="0"/>
              <a:t>移动手持天线</a:t>
            </a:r>
            <a:r>
              <a:rPr lang="en-US" altLang="zh-CN" dirty="0" smtClean="0"/>
              <a:t>(</a:t>
            </a:r>
            <a:r>
              <a:rPr lang="zh-CN" altLang="en-US" dirty="0" smtClean="0"/>
              <a:t>今年没有</a:t>
            </a:r>
            <a:r>
              <a:rPr lang="en-US" altLang="zh-CN" dirty="0" smtClean="0"/>
              <a:t>)</a:t>
            </a:r>
          </a:p>
          <a:p>
            <a:r>
              <a:rPr lang="en-US" altLang="zh-CN" dirty="0" smtClean="0"/>
              <a:t>2.</a:t>
            </a:r>
            <a:r>
              <a:rPr lang="zh-CN" altLang="en-US" dirty="0" smtClean="0"/>
              <a:t>电小天线</a:t>
            </a:r>
            <a:endParaRPr lang="en-US" altLang="zh-CN" dirty="0" smtClean="0"/>
          </a:p>
          <a:p>
            <a:r>
              <a:rPr lang="en-US" altLang="zh-CN" dirty="0" smtClean="0"/>
              <a:t>3.</a:t>
            </a:r>
            <a:r>
              <a:rPr lang="zh-CN" altLang="en-US" dirty="0" smtClean="0"/>
              <a:t>载体天线设计</a:t>
            </a:r>
            <a:endParaRPr lang="en-US" altLang="zh-CN" dirty="0" smtClean="0"/>
          </a:p>
          <a:p>
            <a:r>
              <a:rPr lang="en-US" altLang="zh-CN" dirty="0" smtClean="0"/>
              <a:t>4.</a:t>
            </a:r>
            <a:r>
              <a:rPr lang="zh-CN" altLang="en-US" dirty="0" smtClean="0"/>
              <a:t>天线</a:t>
            </a:r>
            <a:r>
              <a:rPr lang="en-US" altLang="zh-CN" dirty="0" smtClean="0"/>
              <a:t>Q</a:t>
            </a:r>
            <a:r>
              <a:rPr lang="zh-CN" altLang="en-US" dirty="0" smtClean="0"/>
              <a:t>值计算</a:t>
            </a:r>
            <a:endParaRPr lang="en-US" altLang="zh-CN" dirty="0" smtClean="0"/>
          </a:p>
          <a:p>
            <a:r>
              <a:rPr lang="en-US" altLang="zh-CN" dirty="0" smtClean="0"/>
              <a:t>5.</a:t>
            </a:r>
            <a:r>
              <a:rPr lang="zh-CN" altLang="en-US" dirty="0" smtClean="0"/>
              <a:t>天线方向图综合</a:t>
            </a:r>
            <a:r>
              <a:rPr lang="zh-CN" altLang="en-US" dirty="0"/>
              <a:t>等等</a:t>
            </a:r>
            <a:endParaRPr lang="en-US" altLang="zh-CN" dirty="0" smtClean="0"/>
          </a:p>
        </p:txBody>
      </p:sp>
      <p:sp>
        <p:nvSpPr>
          <p:cNvPr id="20" name="文本框 9"/>
          <p:cNvSpPr txBox="1"/>
          <p:nvPr/>
        </p:nvSpPr>
        <p:spPr>
          <a:xfrm>
            <a:off x="7177707" y="2780928"/>
            <a:ext cx="3384376" cy="1054135"/>
          </a:xfrm>
          <a:prstGeom prst="rect">
            <a:avLst/>
          </a:prstGeom>
          <a:noFill/>
        </p:spPr>
        <p:txBody>
          <a:bodyPr wrap="square" lIns="68580" tIns="34290" rIns="68580" bIns="34290" rtlCol="0">
            <a:spAutoFit/>
          </a:bodyPr>
          <a:lstStyle/>
          <a:p>
            <a:pPr marL="0" lvl="1" algn="ctr"/>
            <a:r>
              <a:rPr lang="zh-CN" altLang="en-US" sz="3600" dirty="0" smtClean="0">
                <a:latin typeface="微软雅黑" pitchFamily="34" charset="-122"/>
                <a:ea typeface="微软雅黑" pitchFamily="34" charset="-122"/>
              </a:rPr>
              <a:t>中文毕业论文</a:t>
            </a:r>
            <a:endParaRPr lang="en-US" altLang="zh-CN" sz="3600" dirty="0" smtClean="0">
              <a:latin typeface="微软雅黑" pitchFamily="34" charset="-122"/>
              <a:ea typeface="微软雅黑" pitchFamily="34" charset="-122"/>
            </a:endParaRPr>
          </a:p>
          <a:p>
            <a:pPr marL="0" lvl="1" algn="ct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题目含有特征模关键词</a:t>
            </a:r>
            <a:r>
              <a:rPr lang="en-US" altLang="zh-CN" sz="1400" dirty="0" smtClean="0">
                <a:latin typeface="微软雅黑" pitchFamily="34" charset="-122"/>
                <a:ea typeface="微软雅黑" pitchFamily="34" charset="-122"/>
              </a:rPr>
              <a:t>)</a:t>
            </a:r>
          </a:p>
          <a:p>
            <a:pPr marL="0" lvl="1" algn="ctr"/>
            <a:r>
              <a:rPr lang="zh-CN" altLang="en-US" sz="1400" dirty="0" smtClean="0">
                <a:latin typeface="微软雅黑" pitchFamily="34" charset="-122"/>
                <a:ea typeface="微软雅黑" pitchFamily="34" charset="-122"/>
              </a:rPr>
              <a:t>博士两篇</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硕士</a:t>
            </a:r>
            <a:r>
              <a:rPr lang="en-US" altLang="zh-CN" sz="1400" dirty="0" smtClean="0">
                <a:latin typeface="微软雅黑" pitchFamily="34" charset="-122"/>
                <a:ea typeface="微软雅黑" pitchFamily="34" charset="-122"/>
              </a:rPr>
              <a:t>6</a:t>
            </a:r>
            <a:r>
              <a:rPr lang="zh-CN" altLang="en-US" sz="1400" dirty="0" smtClean="0">
                <a:latin typeface="微软雅黑" pitchFamily="34" charset="-122"/>
                <a:ea typeface="微软雅黑" pitchFamily="34" charset="-122"/>
              </a:rPr>
              <a:t>篇</a:t>
            </a:r>
            <a:endParaRPr lang="en-US" altLang="zh-CN" sz="1400" dirty="0" smtClean="0">
              <a:latin typeface="微软雅黑" pitchFamily="34" charset="-122"/>
              <a:ea typeface="微软雅黑" pitchFamily="34" charset="-122"/>
            </a:endParaRPr>
          </a:p>
        </p:txBody>
      </p:sp>
      <p:sp>
        <p:nvSpPr>
          <p:cNvPr id="21" name="TextBox 20"/>
          <p:cNvSpPr txBox="1"/>
          <p:nvPr/>
        </p:nvSpPr>
        <p:spPr>
          <a:xfrm>
            <a:off x="6961683" y="4005064"/>
            <a:ext cx="3888432" cy="646331"/>
          </a:xfrm>
          <a:prstGeom prst="rect">
            <a:avLst/>
          </a:prstGeom>
          <a:noFill/>
        </p:spPr>
        <p:txBody>
          <a:bodyPr wrap="square" rtlCol="0">
            <a:spAutoFit/>
          </a:bodyPr>
          <a:lstStyle/>
          <a:p>
            <a:r>
              <a:rPr lang="zh-CN" altLang="en-US" dirty="0" smtClean="0"/>
              <a:t>吴炜霞</a:t>
            </a:r>
            <a:r>
              <a:rPr lang="en-US" altLang="zh-CN" dirty="0" smtClean="0"/>
              <a:t>:</a:t>
            </a:r>
            <a:r>
              <a:rPr lang="zh-CN" altLang="en-US" dirty="0" smtClean="0"/>
              <a:t>特征模理论及其在方向图可重构天线研究中的应用</a:t>
            </a:r>
            <a:r>
              <a:rPr lang="en-US" altLang="zh-CN" dirty="0" smtClean="0"/>
              <a:t>(2005</a:t>
            </a:r>
            <a:r>
              <a:rPr lang="zh-CN" altLang="en-US" dirty="0" smtClean="0"/>
              <a:t>年</a:t>
            </a:r>
            <a:r>
              <a:rPr lang="en-US" altLang="zh-CN" dirty="0" smtClean="0"/>
              <a:t>)</a:t>
            </a:r>
            <a:endParaRPr lang="zh-CN" altLang="en-US" dirty="0"/>
          </a:p>
        </p:txBody>
      </p:sp>
      <p:sp>
        <p:nvSpPr>
          <p:cNvPr id="22" name="TextBox 21"/>
          <p:cNvSpPr txBox="1"/>
          <p:nvPr/>
        </p:nvSpPr>
        <p:spPr>
          <a:xfrm>
            <a:off x="6961683" y="4941168"/>
            <a:ext cx="3888432" cy="646331"/>
          </a:xfrm>
          <a:prstGeom prst="rect">
            <a:avLst/>
          </a:prstGeom>
          <a:noFill/>
        </p:spPr>
        <p:txBody>
          <a:bodyPr wrap="square" rtlCol="0">
            <a:spAutoFit/>
          </a:bodyPr>
          <a:lstStyle/>
          <a:p>
            <a:r>
              <a:rPr lang="zh-CN" altLang="en-US" dirty="0" smtClean="0"/>
              <a:t>郭力文</a:t>
            </a:r>
            <a:r>
              <a:rPr lang="en-US" altLang="zh-CN" dirty="0" smtClean="0"/>
              <a:t>:</a:t>
            </a:r>
            <a:r>
              <a:rPr lang="zh-CN" altLang="en-US" dirty="0" smtClean="0"/>
              <a:t>复杂电磁结构中的特征模理论及其工程应用研究</a:t>
            </a:r>
            <a:r>
              <a:rPr lang="en-US" altLang="zh-CN" dirty="0" smtClean="0"/>
              <a:t>(2018</a:t>
            </a:r>
            <a:r>
              <a:rPr lang="zh-CN" altLang="en-US" dirty="0" smtClean="0"/>
              <a:t>年</a:t>
            </a:r>
            <a:r>
              <a:rPr lang="en-US" altLang="zh-CN" dirty="0" smtClean="0"/>
              <a:t>)</a:t>
            </a:r>
            <a:endParaRPr lang="zh-CN" altLang="en-US" dirty="0"/>
          </a:p>
        </p:txBody>
      </p:sp>
      <p:sp>
        <p:nvSpPr>
          <p:cNvPr id="23" name="TextBox 22"/>
          <p:cNvSpPr txBox="1"/>
          <p:nvPr/>
        </p:nvSpPr>
        <p:spPr>
          <a:xfrm>
            <a:off x="3505299" y="3356992"/>
            <a:ext cx="4320480" cy="1200329"/>
          </a:xfrm>
          <a:prstGeom prst="rect">
            <a:avLst/>
          </a:prstGeom>
          <a:noFill/>
        </p:spPr>
        <p:txBody>
          <a:bodyPr wrap="square" rtlCol="0">
            <a:spAutoFit/>
          </a:bodyPr>
          <a:lstStyle/>
          <a:p>
            <a:r>
              <a:rPr lang="en-US" altLang="zh-CN" dirty="0" smtClean="0"/>
              <a:t>1.</a:t>
            </a:r>
            <a:r>
              <a:rPr lang="zh-CN" altLang="en-US" dirty="0" smtClean="0"/>
              <a:t>载体激励</a:t>
            </a:r>
            <a:endParaRPr lang="en-US" altLang="zh-CN" dirty="0" smtClean="0"/>
          </a:p>
          <a:p>
            <a:r>
              <a:rPr lang="en-US" altLang="zh-CN" dirty="0" smtClean="0"/>
              <a:t>2.</a:t>
            </a:r>
            <a:r>
              <a:rPr lang="zh-CN" altLang="en-US" dirty="0" smtClean="0"/>
              <a:t>超表面模式选择激励</a:t>
            </a:r>
            <a:endParaRPr lang="en-US" altLang="zh-CN" dirty="0" smtClean="0"/>
          </a:p>
          <a:p>
            <a:r>
              <a:rPr lang="en-US" altLang="zh-CN" dirty="0" smtClean="0"/>
              <a:t>3.</a:t>
            </a:r>
            <a:r>
              <a:rPr lang="zh-CN" altLang="en-US" dirty="0" smtClean="0"/>
              <a:t>模式纯度及效率提升</a:t>
            </a:r>
            <a:endParaRPr lang="en-US" altLang="zh-CN" dirty="0" smtClean="0"/>
          </a:p>
          <a:p>
            <a:r>
              <a:rPr lang="en-US" altLang="zh-CN" dirty="0" smtClean="0"/>
              <a:t>4.</a:t>
            </a:r>
            <a:r>
              <a:rPr lang="zh-CN" altLang="en-US" dirty="0" smtClean="0"/>
              <a:t>宽带展宽及多模激励</a:t>
            </a:r>
            <a:endParaRPr lang="zh-CN" altLang="en-US" dirty="0"/>
          </a:p>
        </p:txBody>
      </p:sp>
    </p:spTree>
    <p:extLst>
      <p:ext uri="{BB962C8B-B14F-4D97-AF65-F5344CB8AC3E}">
        <p14:creationId xmlns:p14="http://schemas.microsoft.com/office/powerpoint/2010/main" val="432141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1000"/>
                                        <p:tgtEl>
                                          <p:spTgt spid="41"/>
                                        </p:tgtEl>
                                      </p:cBhvr>
                                    </p:animEffect>
                                    <p:anim calcmode="lin" valueType="num">
                                      <p:cBhvr>
                                        <p:cTn id="14" dur="1000" fill="hold"/>
                                        <p:tgtEl>
                                          <p:spTgt spid="41"/>
                                        </p:tgtEl>
                                        <p:attrNameLst>
                                          <p:attrName>ppt_x</p:attrName>
                                        </p:attrNameLst>
                                      </p:cBhvr>
                                      <p:tavLst>
                                        <p:tav tm="0">
                                          <p:val>
                                            <p:strVal val="#ppt_x"/>
                                          </p:val>
                                        </p:tav>
                                        <p:tav tm="100000">
                                          <p:val>
                                            <p:strVal val="#ppt_x"/>
                                          </p:val>
                                        </p:tav>
                                      </p:tavLst>
                                    </p:anim>
                                    <p:anim calcmode="lin" valueType="num">
                                      <p:cBhvr>
                                        <p:cTn id="15"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barn(inVertical)">
                                      <p:cBhvr>
                                        <p:cTn id="29" dur="500"/>
                                        <p:tgtEl>
                                          <p:spTgt spid="4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1000"/>
                                        <p:tgtEl>
                                          <p:spTgt spid="21"/>
                                        </p:tgtEl>
                                      </p:cBhvr>
                                    </p:animEffect>
                                    <p:anim calcmode="lin" valueType="num">
                                      <p:cBhvr>
                                        <p:cTn id="49" dur="1000" fill="hold"/>
                                        <p:tgtEl>
                                          <p:spTgt spid="21"/>
                                        </p:tgtEl>
                                        <p:attrNameLst>
                                          <p:attrName>ppt_x</p:attrName>
                                        </p:attrNameLst>
                                      </p:cBhvr>
                                      <p:tavLst>
                                        <p:tav tm="0">
                                          <p:val>
                                            <p:strVal val="#ppt_x"/>
                                          </p:val>
                                        </p:tav>
                                        <p:tav tm="100000">
                                          <p:val>
                                            <p:strVal val="#ppt_x"/>
                                          </p:val>
                                        </p:tav>
                                      </p:tavLst>
                                    </p:anim>
                                    <p:anim calcmode="lin" valueType="num">
                                      <p:cBhvr>
                                        <p:cTn id="50" dur="1000" fill="hold"/>
                                        <p:tgtEl>
                                          <p:spTgt spid="2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 grpId="0"/>
      <p:bldP spid="43" grpId="0"/>
      <p:bldP spid="20"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13</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a:spLocks/>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944113" y="2558951"/>
            <a:ext cx="2103040" cy="654025"/>
          </a:xfrm>
          <a:prstGeom prst="rect">
            <a:avLst/>
          </a:prstGeom>
          <a:noFill/>
        </p:spPr>
        <p:txBody>
          <a:bodyPr wrap="square" lIns="68580" tIns="34290" rIns="68580" bIns="34290" rtlCol="0">
            <a:spAutoFit/>
          </a:bodyPr>
          <a:lstStyle/>
          <a:p>
            <a:pPr marL="0" lvl="1" algn="ctr"/>
            <a:r>
              <a:rPr lang="zh-CN" altLang="en-US" sz="2400" b="1" dirty="0" smtClean="0">
                <a:solidFill>
                  <a:schemeClr val="bg1"/>
                </a:solidFill>
                <a:latin typeface="微软雅黑" pitchFamily="34" charset="-122"/>
                <a:ea typeface="微软雅黑" pitchFamily="34" charset="-122"/>
              </a:rPr>
              <a:t>前期工作</a:t>
            </a:r>
            <a:r>
              <a:rPr lang="zh-CN" altLang="en-US" sz="2400" b="1" dirty="0" smtClean="0">
                <a:solidFill>
                  <a:schemeClr val="bg1"/>
                </a:solidFill>
                <a:latin typeface="微软雅黑" pitchFamily="34" charset="-122"/>
                <a:ea typeface="微软雅黑" pitchFamily="34" charset="-122"/>
              </a:rPr>
              <a:t>内容</a:t>
            </a:r>
            <a:r>
              <a:rPr lang="zh-CN" altLang="en-US" sz="1400" b="1" dirty="0" smtClean="0">
                <a:solidFill>
                  <a:schemeClr val="bg1"/>
                </a:solidFill>
                <a:latin typeface="微软雅黑" pitchFamily="34" charset="-122"/>
                <a:ea typeface="微软雅黑" pitchFamily="34" charset="-122"/>
              </a:rPr>
              <a:t>（终端天线）</a:t>
            </a:r>
            <a:endParaRPr lang="zh-CN" altLang="en-US" sz="1400" dirty="0">
              <a:solidFill>
                <a:schemeClr val="bg1"/>
              </a:solidFill>
              <a:latin typeface="微软雅黑" pitchFamily="34" charset="-122"/>
              <a:ea typeface="微软雅黑" pitchFamily="34" charset="-122"/>
            </a:endParaRPr>
          </a:p>
        </p:txBody>
      </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448272"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第三章  </a:t>
            </a:r>
            <a:r>
              <a:rPr lang="zh-CN" altLang="en-US" b="1" dirty="0" smtClean="0">
                <a:solidFill>
                  <a:srgbClr val="2F5EB0"/>
                </a:solidFill>
              </a:rPr>
              <a:t>前期工作内容</a:t>
            </a:r>
          </a:p>
        </p:txBody>
      </p:sp>
      <p:sp>
        <p:nvSpPr>
          <p:cNvPr id="55" name="KSO_Shape"/>
          <p:cNvSpPr>
            <a:spLocks/>
          </p:cNvSpPr>
          <p:nvPr/>
        </p:nvSpPr>
        <p:spPr bwMode="auto">
          <a:xfrm>
            <a:off x="4599105" y="3109851"/>
            <a:ext cx="587524"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2F5EB0"/>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8" name="KSO_Shape"/>
          <p:cNvSpPr>
            <a:spLocks/>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6" name="TextBox 55"/>
          <p:cNvSpPr txBox="1"/>
          <p:nvPr/>
        </p:nvSpPr>
        <p:spPr>
          <a:xfrm>
            <a:off x="6169595" y="3212976"/>
            <a:ext cx="4104456" cy="923330"/>
          </a:xfrm>
          <a:prstGeom prst="rect">
            <a:avLst/>
          </a:prstGeom>
          <a:noFill/>
        </p:spPr>
        <p:txBody>
          <a:bodyPr wrap="square" rtlCol="0">
            <a:spAutoFit/>
          </a:bodyPr>
          <a:lstStyle/>
          <a:p>
            <a:r>
              <a:rPr lang="en-US" altLang="zh-CN" dirty="0" smtClean="0">
                <a:solidFill>
                  <a:schemeClr val="bg1"/>
                </a:solidFill>
              </a:rPr>
              <a:t>1.</a:t>
            </a:r>
            <a:r>
              <a:rPr lang="zh-CN" altLang="en-US" dirty="0" smtClean="0">
                <a:solidFill>
                  <a:schemeClr val="bg1"/>
                </a:solidFill>
              </a:rPr>
              <a:t>四区 </a:t>
            </a:r>
            <a:r>
              <a:rPr lang="en-US" altLang="zh-CN" dirty="0" smtClean="0">
                <a:solidFill>
                  <a:schemeClr val="bg1"/>
                </a:solidFill>
              </a:rPr>
              <a:t>SCI</a:t>
            </a:r>
            <a:r>
              <a:rPr lang="zh-CN" altLang="en-US" dirty="0" smtClean="0">
                <a:solidFill>
                  <a:schemeClr val="bg1"/>
                </a:solidFill>
              </a:rPr>
              <a:t>一篇</a:t>
            </a:r>
            <a:r>
              <a:rPr lang="en-US" altLang="zh-CN" dirty="0" smtClean="0">
                <a:solidFill>
                  <a:schemeClr val="bg1"/>
                </a:solidFill>
              </a:rPr>
              <a:t>(</a:t>
            </a:r>
            <a:r>
              <a:rPr lang="zh-CN" altLang="en-US" dirty="0" smtClean="0">
                <a:solidFill>
                  <a:schemeClr val="bg1"/>
                </a:solidFill>
              </a:rPr>
              <a:t> 全金属环手机天线</a:t>
            </a:r>
            <a:r>
              <a:rPr lang="en-US" altLang="zh-CN" dirty="0" smtClean="0">
                <a:solidFill>
                  <a:schemeClr val="bg1"/>
                </a:solidFill>
              </a:rPr>
              <a:t>)</a:t>
            </a:r>
          </a:p>
          <a:p>
            <a:r>
              <a:rPr lang="en-US" altLang="zh-CN" dirty="0" smtClean="0">
                <a:solidFill>
                  <a:schemeClr val="bg1"/>
                </a:solidFill>
              </a:rPr>
              <a:t>2.APS</a:t>
            </a:r>
            <a:r>
              <a:rPr lang="zh-CN" altLang="en-US" dirty="0" smtClean="0">
                <a:solidFill>
                  <a:schemeClr val="bg1"/>
                </a:solidFill>
              </a:rPr>
              <a:t>一篇</a:t>
            </a:r>
            <a:r>
              <a:rPr lang="en-US" altLang="zh-CN" dirty="0" smtClean="0">
                <a:solidFill>
                  <a:schemeClr val="bg1"/>
                </a:solidFill>
              </a:rPr>
              <a:t>(</a:t>
            </a:r>
            <a:r>
              <a:rPr lang="zh-CN" altLang="en-US" dirty="0" smtClean="0">
                <a:solidFill>
                  <a:schemeClr val="bg1"/>
                </a:solidFill>
              </a:rPr>
              <a:t>全金属环手表天线</a:t>
            </a:r>
            <a:r>
              <a:rPr lang="en-US" altLang="zh-CN" dirty="0" smtClean="0">
                <a:solidFill>
                  <a:schemeClr val="bg1"/>
                </a:solidFill>
              </a:rPr>
              <a:t>)</a:t>
            </a:r>
          </a:p>
          <a:p>
            <a:r>
              <a:rPr lang="en-US" altLang="zh-CN" dirty="0" smtClean="0">
                <a:solidFill>
                  <a:schemeClr val="bg1"/>
                </a:solidFill>
              </a:rPr>
              <a:t>3.</a:t>
            </a:r>
            <a:r>
              <a:rPr lang="zh-CN" altLang="en-US" dirty="0" smtClean="0">
                <a:solidFill>
                  <a:schemeClr val="bg1"/>
                </a:solidFill>
              </a:rPr>
              <a:t>应用新型授权专利一篇</a:t>
            </a:r>
            <a:r>
              <a:rPr lang="en-US" altLang="zh-CN" dirty="0" smtClean="0">
                <a:solidFill>
                  <a:schemeClr val="bg1"/>
                </a:solidFill>
              </a:rPr>
              <a:t>(</a:t>
            </a:r>
            <a:r>
              <a:rPr lang="zh-CN" altLang="en-US" dirty="0" smtClean="0">
                <a:solidFill>
                  <a:schemeClr val="bg1"/>
                </a:solidFill>
              </a:rPr>
              <a:t>珠宝标签</a:t>
            </a:r>
            <a:r>
              <a:rPr lang="en-US" altLang="zh-CN" dirty="0" smtClean="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4073737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Effect transition="in" filter="fade">
                                      <p:cBhvr>
                                        <p:cTn id="20" dur="500"/>
                                        <p:tgtEl>
                                          <p:spTgt spid="55"/>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 calcmode="lin" valueType="num">
                                      <p:cBhvr additive="base">
                                        <p:cTn id="34" dur="500" fill="hold"/>
                                        <p:tgtEl>
                                          <p:spTgt spid="56"/>
                                        </p:tgtEl>
                                        <p:attrNameLst>
                                          <p:attrName>ppt_x</p:attrName>
                                        </p:attrNameLst>
                                      </p:cBhvr>
                                      <p:tavLst>
                                        <p:tav tm="0">
                                          <p:val>
                                            <p:strVal val="#ppt_x"/>
                                          </p:val>
                                        </p:tav>
                                        <p:tav tm="100000">
                                          <p:val>
                                            <p:strVal val="#ppt_x"/>
                                          </p:val>
                                        </p:tav>
                                      </p:tavLst>
                                    </p:anim>
                                    <p:anim calcmode="lin" valueType="num">
                                      <p:cBhvr additive="base">
                                        <p:cTn id="3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5" grpId="0" animBg="1"/>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14</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a:spLocks/>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288032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第三章  </a:t>
            </a:r>
            <a:r>
              <a:rPr lang="zh-CN" altLang="en-US" b="1" dirty="0" smtClean="0">
                <a:solidFill>
                  <a:srgbClr val="2F5EB0"/>
                </a:solidFill>
              </a:rPr>
              <a:t>前期工作内容</a:t>
            </a: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509" y="850348"/>
            <a:ext cx="6519907" cy="439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495733" y="5462105"/>
            <a:ext cx="4176464" cy="369332"/>
          </a:xfrm>
          <a:prstGeom prst="rect">
            <a:avLst/>
          </a:prstGeom>
          <a:noFill/>
        </p:spPr>
        <p:txBody>
          <a:bodyPr wrap="square" rtlCol="0">
            <a:spAutoFit/>
          </a:bodyPr>
          <a:lstStyle/>
          <a:p>
            <a:r>
              <a:rPr lang="zh-CN" altLang="en-US" dirty="0" smtClean="0"/>
              <a:t>传统内置七频天线外加金属边框的影响</a:t>
            </a:r>
            <a:endParaRPr lang="zh-CN" altLang="en-US" dirty="0"/>
          </a:p>
        </p:txBody>
      </p:sp>
      <p:sp>
        <p:nvSpPr>
          <p:cNvPr id="3" name="TextBox 2"/>
          <p:cNvSpPr txBox="1"/>
          <p:nvPr/>
        </p:nvSpPr>
        <p:spPr>
          <a:xfrm>
            <a:off x="7465739" y="2307225"/>
            <a:ext cx="4281480" cy="1754326"/>
          </a:xfrm>
          <a:prstGeom prst="rect">
            <a:avLst/>
          </a:prstGeom>
          <a:noFill/>
        </p:spPr>
        <p:txBody>
          <a:bodyPr wrap="square" rtlCol="0">
            <a:spAutoFit/>
          </a:bodyPr>
          <a:lstStyle/>
          <a:p>
            <a:r>
              <a:rPr lang="zh-CN" altLang="en-US" dirty="0"/>
              <a:t>需求</a:t>
            </a:r>
            <a:r>
              <a:rPr lang="zh-CN" altLang="en-US" dirty="0" smtClean="0"/>
              <a:t>背景：</a:t>
            </a:r>
            <a:r>
              <a:rPr lang="en-US" altLang="zh-CN" dirty="0" err="1" smtClean="0"/>
              <a:t>Iphone</a:t>
            </a:r>
            <a:r>
              <a:rPr lang="zh-CN" altLang="en-US" dirty="0" smtClean="0"/>
              <a:t>天线门事件</a:t>
            </a:r>
            <a:endParaRPr lang="en-US" altLang="zh-CN" dirty="0" smtClean="0"/>
          </a:p>
          <a:p>
            <a:r>
              <a:rPr lang="zh-CN" altLang="en-US" dirty="0" smtClean="0"/>
              <a:t>设计目标：    七频段覆盖</a:t>
            </a:r>
            <a:endParaRPr lang="en-US" altLang="zh-CN" dirty="0" smtClean="0"/>
          </a:p>
          <a:p>
            <a:r>
              <a:rPr lang="en-US" altLang="zh-CN" dirty="0"/>
              <a:t>	 </a:t>
            </a:r>
            <a:r>
              <a:rPr lang="en-US" altLang="zh-CN" dirty="0" smtClean="0"/>
              <a:t>     </a:t>
            </a:r>
            <a:r>
              <a:rPr lang="zh-CN" altLang="en-US" dirty="0" smtClean="0"/>
              <a:t>金属环不开缝</a:t>
            </a:r>
            <a:endParaRPr lang="en-US" altLang="zh-CN" dirty="0" smtClean="0"/>
          </a:p>
          <a:p>
            <a:r>
              <a:rPr lang="en-US" altLang="zh-CN" dirty="0"/>
              <a:t>	</a:t>
            </a:r>
            <a:r>
              <a:rPr lang="en-US" altLang="zh-CN" dirty="0" smtClean="0"/>
              <a:t>   </a:t>
            </a:r>
            <a:r>
              <a:rPr lang="zh-CN" altLang="en-US" sz="1400" dirty="0" smtClean="0"/>
              <a:t>（外观、仅一篇设计）</a:t>
            </a:r>
            <a:endParaRPr lang="en-US" altLang="zh-CN" sz="1400" dirty="0" smtClean="0"/>
          </a:p>
          <a:p>
            <a:r>
              <a:rPr lang="en-US" altLang="zh-CN" dirty="0" smtClean="0"/>
              <a:t>	     </a:t>
            </a:r>
            <a:r>
              <a:rPr lang="zh-CN" altLang="en-US" dirty="0" smtClean="0"/>
              <a:t>天线应用窄边框</a:t>
            </a:r>
            <a:endParaRPr lang="en-US" altLang="zh-CN" dirty="0" smtClean="0"/>
          </a:p>
          <a:p>
            <a:r>
              <a:rPr lang="en-US" altLang="zh-CN" dirty="0"/>
              <a:t>	</a:t>
            </a:r>
            <a:r>
              <a:rPr lang="en-US" altLang="zh-CN" dirty="0" smtClean="0"/>
              <a:t>       </a:t>
            </a:r>
            <a:r>
              <a:rPr lang="zh-CN" altLang="en-US" sz="1400" dirty="0" smtClean="0"/>
              <a:t>（</a:t>
            </a:r>
            <a:r>
              <a:rPr lang="en-US" altLang="zh-CN" sz="1400" dirty="0" smtClean="0"/>
              <a:t>5mm</a:t>
            </a:r>
            <a:r>
              <a:rPr lang="zh-CN" altLang="en-US" sz="1400" dirty="0" smtClean="0"/>
              <a:t>的净空区）</a:t>
            </a:r>
            <a:endParaRPr lang="zh-CN" altLang="en-US" sz="1400" dirty="0"/>
          </a:p>
        </p:txBody>
      </p:sp>
    </p:spTree>
    <p:extLst>
      <p:ext uri="{BB962C8B-B14F-4D97-AF65-F5344CB8AC3E}">
        <p14:creationId xmlns:p14="http://schemas.microsoft.com/office/powerpoint/2010/main" val="2327446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15</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a:spLocks/>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244827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第三章  </a:t>
            </a:r>
            <a:r>
              <a:rPr lang="zh-CN" altLang="en-US" b="1" dirty="0">
                <a:solidFill>
                  <a:srgbClr val="2F5EB0"/>
                </a:solidFill>
              </a:rPr>
              <a:t>前期工作内容</a:t>
            </a:r>
          </a:p>
        </p:txBody>
      </p:sp>
      <p:pic>
        <p:nvPicPr>
          <p:cNvPr id="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95" y="1124744"/>
            <a:ext cx="5318359"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5803" y="1135134"/>
            <a:ext cx="4680520" cy="4129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369395" y="364014"/>
            <a:ext cx="2304256" cy="369332"/>
          </a:xfrm>
          <a:prstGeom prst="rect">
            <a:avLst/>
          </a:prstGeom>
          <a:noFill/>
        </p:spPr>
        <p:txBody>
          <a:bodyPr wrap="square" rtlCol="0">
            <a:spAutoFit/>
          </a:bodyPr>
          <a:lstStyle/>
          <a:p>
            <a:r>
              <a:rPr lang="zh-CN" altLang="en-US" dirty="0" smtClean="0"/>
              <a:t>文献中的分析方法</a:t>
            </a:r>
            <a:endParaRPr lang="zh-CN" altLang="en-US" dirty="0"/>
          </a:p>
        </p:txBody>
      </p:sp>
      <p:pic>
        <p:nvPicPr>
          <p:cNvPr id="3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962" y="1340768"/>
            <a:ext cx="6246625" cy="415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 descr="H:\paper\真丶完成图案\Fig.4.t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2174" y="387072"/>
            <a:ext cx="4641229" cy="541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243148" y="5748696"/>
            <a:ext cx="10392815" cy="646331"/>
          </a:xfrm>
          <a:prstGeom prst="rect">
            <a:avLst/>
          </a:prstGeom>
        </p:spPr>
        <p:txBody>
          <a:bodyPr wrap="square">
            <a:spAutoFit/>
          </a:bodyPr>
          <a:lstStyle/>
          <a:p>
            <a:r>
              <a:rPr lang="en-US" altLang="zh-CN" dirty="0"/>
              <a:t>Yan Y, Ban Y L, Wu G, et al. Dual-loop antenna with band-stop matching circuit for WWAN/LTE full metal-rimmed smartphone application[J]. </a:t>
            </a:r>
            <a:r>
              <a:rPr lang="en-US" altLang="zh-CN" dirty="0" err="1"/>
              <a:t>Iet</a:t>
            </a:r>
            <a:r>
              <a:rPr lang="en-US" altLang="zh-CN" dirty="0"/>
              <a:t> Microwaves Antennas &amp; Propagation, 2016, 10(15):1715-1720.</a:t>
            </a:r>
            <a:endParaRPr lang="zh-CN" altLang="en-US" dirty="0"/>
          </a:p>
        </p:txBody>
      </p:sp>
      <p:pic>
        <p:nvPicPr>
          <p:cNvPr id="33"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3" y="980728"/>
            <a:ext cx="6148759" cy="3931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18" y="1016457"/>
            <a:ext cx="5794355" cy="3933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5577" y="836713"/>
            <a:ext cx="5780084" cy="401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02249" y="130409"/>
            <a:ext cx="3991492" cy="5632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4390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27"/>
                                        </p:tgtEl>
                                      </p:cBhvr>
                                    </p:animEffect>
                                    <p:anim calcmode="lin" valueType="num">
                                      <p:cBhvr>
                                        <p:cTn id="19" dur="1000"/>
                                        <p:tgtEl>
                                          <p:spTgt spid="27"/>
                                        </p:tgtEl>
                                        <p:attrNameLst>
                                          <p:attrName>ppt_x</p:attrName>
                                        </p:attrNameLst>
                                      </p:cBhvr>
                                      <p:tavLst>
                                        <p:tav tm="0">
                                          <p:val>
                                            <p:strVal val="ppt_x"/>
                                          </p:val>
                                        </p:tav>
                                        <p:tav tm="100000">
                                          <p:val>
                                            <p:strVal val="ppt_x"/>
                                          </p:val>
                                        </p:tav>
                                      </p:tavLst>
                                    </p:anim>
                                    <p:anim calcmode="lin" valueType="num">
                                      <p:cBhvr>
                                        <p:cTn id="20" dur="1000"/>
                                        <p:tgtEl>
                                          <p:spTgt spid="27"/>
                                        </p:tgtEl>
                                        <p:attrNameLst>
                                          <p:attrName>ppt_y</p:attrName>
                                        </p:attrNameLst>
                                      </p:cBhvr>
                                      <p:tavLst>
                                        <p:tav tm="0">
                                          <p:val>
                                            <p:strVal val="ppt_y"/>
                                          </p:val>
                                        </p:tav>
                                        <p:tav tm="100000">
                                          <p:val>
                                            <p:strVal val="ppt_y+.1"/>
                                          </p:val>
                                        </p:tav>
                                      </p:tavLst>
                                    </p:anim>
                                    <p:set>
                                      <p:cBhvr>
                                        <p:cTn id="21" dur="1" fill="hold">
                                          <p:stCondLst>
                                            <p:cond delay="999"/>
                                          </p:stCondLst>
                                        </p:cTn>
                                        <p:tgtEl>
                                          <p:spTgt spid="27"/>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1000"/>
                                        <p:tgtEl>
                                          <p:spTgt spid="28"/>
                                        </p:tgtEl>
                                      </p:cBhvr>
                                    </p:animEffect>
                                    <p:anim calcmode="lin" valueType="num">
                                      <p:cBhvr>
                                        <p:cTn id="24" dur="1000"/>
                                        <p:tgtEl>
                                          <p:spTgt spid="28"/>
                                        </p:tgtEl>
                                        <p:attrNameLst>
                                          <p:attrName>ppt_x</p:attrName>
                                        </p:attrNameLst>
                                      </p:cBhvr>
                                      <p:tavLst>
                                        <p:tav tm="0">
                                          <p:val>
                                            <p:strVal val="ppt_x"/>
                                          </p:val>
                                        </p:tav>
                                        <p:tav tm="100000">
                                          <p:val>
                                            <p:strVal val="ppt_x"/>
                                          </p:val>
                                        </p:tav>
                                      </p:tavLst>
                                    </p:anim>
                                    <p:anim calcmode="lin" valueType="num">
                                      <p:cBhvr>
                                        <p:cTn id="25" dur="1000"/>
                                        <p:tgtEl>
                                          <p:spTgt spid="28"/>
                                        </p:tgtEl>
                                        <p:attrNameLst>
                                          <p:attrName>ppt_y</p:attrName>
                                        </p:attrNameLst>
                                      </p:cBhvr>
                                      <p:tavLst>
                                        <p:tav tm="0">
                                          <p:val>
                                            <p:strVal val="ppt_y"/>
                                          </p:val>
                                        </p:tav>
                                        <p:tav tm="100000">
                                          <p:val>
                                            <p:strVal val="ppt_y+.1"/>
                                          </p:val>
                                        </p:tav>
                                      </p:tavLst>
                                    </p:anim>
                                    <p:set>
                                      <p:cBhvr>
                                        <p:cTn id="26" dur="1" fill="hold">
                                          <p:stCondLst>
                                            <p:cond delay="999"/>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additive="base">
                                        <p:cTn id="35" dur="500" fill="hold"/>
                                        <p:tgtEl>
                                          <p:spTgt spid="31"/>
                                        </p:tgtEl>
                                        <p:attrNameLst>
                                          <p:attrName>ppt_x</p:attrName>
                                        </p:attrNameLst>
                                      </p:cBhvr>
                                      <p:tavLst>
                                        <p:tav tm="0">
                                          <p:val>
                                            <p:strVal val="#ppt_x"/>
                                          </p:val>
                                        </p:tav>
                                        <p:tav tm="100000">
                                          <p:val>
                                            <p:strVal val="#ppt_x"/>
                                          </p:val>
                                        </p:tav>
                                      </p:tavLst>
                                    </p:anim>
                                    <p:anim calcmode="lin" valueType="num">
                                      <p:cBhvr additive="base">
                                        <p:cTn id="3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30"/>
                                        </p:tgtEl>
                                        <p:attrNameLst>
                                          <p:attrName>ppt_x</p:attrName>
                                        </p:attrNameLst>
                                      </p:cBhvr>
                                      <p:tavLst>
                                        <p:tav tm="0">
                                          <p:val>
                                            <p:strVal val="ppt_x"/>
                                          </p:val>
                                        </p:tav>
                                        <p:tav tm="100000">
                                          <p:val>
                                            <p:strVal val="ppt_x"/>
                                          </p:val>
                                        </p:tav>
                                      </p:tavLst>
                                    </p:anim>
                                    <p:anim calcmode="lin" valueType="num">
                                      <p:cBhvr additive="base">
                                        <p:cTn id="41" dur="500"/>
                                        <p:tgtEl>
                                          <p:spTgt spid="30"/>
                                        </p:tgtEl>
                                        <p:attrNameLst>
                                          <p:attrName>ppt_y</p:attrName>
                                        </p:attrNameLst>
                                      </p:cBhvr>
                                      <p:tavLst>
                                        <p:tav tm="0">
                                          <p:val>
                                            <p:strVal val="ppt_y"/>
                                          </p:val>
                                        </p:tav>
                                        <p:tav tm="100000">
                                          <p:val>
                                            <p:strVal val="1+ppt_h/2"/>
                                          </p:val>
                                        </p:tav>
                                      </p:tavLst>
                                    </p:anim>
                                    <p:set>
                                      <p:cBhvr>
                                        <p:cTn id="42" dur="1" fill="hold">
                                          <p:stCondLst>
                                            <p:cond delay="499"/>
                                          </p:stCondLst>
                                        </p:cTn>
                                        <p:tgtEl>
                                          <p:spTgt spid="30"/>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31"/>
                                        </p:tgtEl>
                                        <p:attrNameLst>
                                          <p:attrName>ppt_x</p:attrName>
                                        </p:attrNameLst>
                                      </p:cBhvr>
                                      <p:tavLst>
                                        <p:tav tm="0">
                                          <p:val>
                                            <p:strVal val="ppt_x"/>
                                          </p:val>
                                        </p:tav>
                                        <p:tav tm="100000">
                                          <p:val>
                                            <p:strVal val="ppt_x"/>
                                          </p:val>
                                        </p:tav>
                                      </p:tavLst>
                                    </p:anim>
                                    <p:anim calcmode="lin" valueType="num">
                                      <p:cBhvr additive="base">
                                        <p:cTn id="45" dur="500"/>
                                        <p:tgtEl>
                                          <p:spTgt spid="31"/>
                                        </p:tgtEl>
                                        <p:attrNameLst>
                                          <p:attrName>ppt_y</p:attrName>
                                        </p:attrNameLst>
                                      </p:cBhvr>
                                      <p:tavLst>
                                        <p:tav tm="0">
                                          <p:val>
                                            <p:strVal val="ppt_y"/>
                                          </p:val>
                                        </p:tav>
                                        <p:tav tm="100000">
                                          <p:val>
                                            <p:strVal val="1+ppt_h/2"/>
                                          </p:val>
                                        </p:tav>
                                      </p:tavLst>
                                    </p:anim>
                                    <p:set>
                                      <p:cBhvr>
                                        <p:cTn id="46" dur="1" fill="hold">
                                          <p:stCondLst>
                                            <p:cond delay="499"/>
                                          </p:stCondLst>
                                        </p:cTn>
                                        <p:tgtEl>
                                          <p:spTgt spid="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500" fill="hold"/>
                                        <p:tgtEl>
                                          <p:spTgt spid="33"/>
                                        </p:tgtEl>
                                        <p:attrNameLst>
                                          <p:attrName>ppt_x</p:attrName>
                                        </p:attrNameLst>
                                      </p:cBhvr>
                                      <p:tavLst>
                                        <p:tav tm="0">
                                          <p:val>
                                            <p:strVal val="#ppt_x"/>
                                          </p:val>
                                        </p:tav>
                                        <p:tav tm="100000">
                                          <p:val>
                                            <p:strVal val="#ppt_x"/>
                                          </p:val>
                                        </p:tav>
                                      </p:tavLst>
                                    </p:anim>
                                    <p:anim calcmode="lin" valueType="num">
                                      <p:cBhvr additive="base">
                                        <p:cTn id="52" dur="500" fill="hold"/>
                                        <p:tgtEl>
                                          <p:spTgt spid="3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additive="base">
                                        <p:cTn id="55" dur="500" fill="hold"/>
                                        <p:tgtEl>
                                          <p:spTgt spid="34"/>
                                        </p:tgtEl>
                                        <p:attrNameLst>
                                          <p:attrName>ppt_x</p:attrName>
                                        </p:attrNameLst>
                                      </p:cBhvr>
                                      <p:tavLst>
                                        <p:tav tm="0">
                                          <p:val>
                                            <p:strVal val="#ppt_x"/>
                                          </p:val>
                                        </p:tav>
                                        <p:tav tm="100000">
                                          <p:val>
                                            <p:strVal val="#ppt_x"/>
                                          </p:val>
                                        </p:tav>
                                      </p:tavLst>
                                    </p:anim>
                                    <p:anim calcmode="lin" valueType="num">
                                      <p:cBhvr additive="base">
                                        <p:cTn id="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nodeType="clickEffect">
                                  <p:stCondLst>
                                    <p:cond delay="0"/>
                                  </p:stCondLst>
                                  <p:childTnLst>
                                    <p:anim calcmode="lin" valueType="num">
                                      <p:cBhvr additive="base">
                                        <p:cTn id="60" dur="500"/>
                                        <p:tgtEl>
                                          <p:spTgt spid="33"/>
                                        </p:tgtEl>
                                        <p:attrNameLst>
                                          <p:attrName>ppt_x</p:attrName>
                                        </p:attrNameLst>
                                      </p:cBhvr>
                                      <p:tavLst>
                                        <p:tav tm="0">
                                          <p:val>
                                            <p:strVal val="ppt_x"/>
                                          </p:val>
                                        </p:tav>
                                        <p:tav tm="100000">
                                          <p:val>
                                            <p:strVal val="ppt_x"/>
                                          </p:val>
                                        </p:tav>
                                      </p:tavLst>
                                    </p:anim>
                                    <p:anim calcmode="lin" valueType="num">
                                      <p:cBhvr additive="base">
                                        <p:cTn id="61" dur="500"/>
                                        <p:tgtEl>
                                          <p:spTgt spid="33"/>
                                        </p:tgtEl>
                                        <p:attrNameLst>
                                          <p:attrName>ppt_y</p:attrName>
                                        </p:attrNameLst>
                                      </p:cBhvr>
                                      <p:tavLst>
                                        <p:tav tm="0">
                                          <p:val>
                                            <p:strVal val="ppt_y"/>
                                          </p:val>
                                        </p:tav>
                                        <p:tav tm="100000">
                                          <p:val>
                                            <p:strVal val="1+ppt_h/2"/>
                                          </p:val>
                                        </p:tav>
                                      </p:tavLst>
                                    </p:anim>
                                    <p:set>
                                      <p:cBhvr>
                                        <p:cTn id="62" dur="1" fill="hold">
                                          <p:stCondLst>
                                            <p:cond delay="499"/>
                                          </p:stCondLst>
                                        </p:cTn>
                                        <p:tgtEl>
                                          <p:spTgt spid="33"/>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34"/>
                                        </p:tgtEl>
                                        <p:attrNameLst>
                                          <p:attrName>ppt_x</p:attrName>
                                        </p:attrNameLst>
                                      </p:cBhvr>
                                      <p:tavLst>
                                        <p:tav tm="0">
                                          <p:val>
                                            <p:strVal val="ppt_x"/>
                                          </p:val>
                                        </p:tav>
                                        <p:tav tm="100000">
                                          <p:val>
                                            <p:strVal val="ppt_x"/>
                                          </p:val>
                                        </p:tav>
                                      </p:tavLst>
                                    </p:anim>
                                    <p:anim calcmode="lin" valueType="num">
                                      <p:cBhvr additive="base">
                                        <p:cTn id="65" dur="500"/>
                                        <p:tgtEl>
                                          <p:spTgt spid="34"/>
                                        </p:tgtEl>
                                        <p:attrNameLst>
                                          <p:attrName>ppt_y</p:attrName>
                                        </p:attrNameLst>
                                      </p:cBhvr>
                                      <p:tavLst>
                                        <p:tav tm="0">
                                          <p:val>
                                            <p:strVal val="ppt_y"/>
                                          </p:val>
                                        </p:tav>
                                        <p:tav tm="100000">
                                          <p:val>
                                            <p:strVal val="1+ppt_h/2"/>
                                          </p:val>
                                        </p:tav>
                                      </p:tavLst>
                                    </p:anim>
                                    <p:set>
                                      <p:cBhvr>
                                        <p:cTn id="66" dur="1" fill="hold">
                                          <p:stCondLst>
                                            <p:cond delay="499"/>
                                          </p:stCondLst>
                                        </p:cTn>
                                        <p:tgtEl>
                                          <p:spTgt spid="3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1000"/>
                                        <p:tgtEl>
                                          <p:spTgt spid="35"/>
                                        </p:tgtEl>
                                      </p:cBhvr>
                                    </p:animEffect>
                                    <p:anim calcmode="lin" valueType="num">
                                      <p:cBhvr>
                                        <p:cTn id="72" dur="1000" fill="hold"/>
                                        <p:tgtEl>
                                          <p:spTgt spid="35"/>
                                        </p:tgtEl>
                                        <p:attrNameLst>
                                          <p:attrName>ppt_x</p:attrName>
                                        </p:attrNameLst>
                                      </p:cBhvr>
                                      <p:tavLst>
                                        <p:tav tm="0">
                                          <p:val>
                                            <p:strVal val="#ppt_x"/>
                                          </p:val>
                                        </p:tav>
                                        <p:tav tm="100000">
                                          <p:val>
                                            <p:strVal val="#ppt_x"/>
                                          </p:val>
                                        </p:tav>
                                      </p:tavLst>
                                    </p:anim>
                                    <p:anim calcmode="lin" valueType="num">
                                      <p:cBhvr>
                                        <p:cTn id="73" dur="1000" fill="hold"/>
                                        <p:tgtEl>
                                          <p:spTgt spid="35"/>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anim calcmode="lin" valueType="num">
                                      <p:cBhvr>
                                        <p:cTn id="77" dur="1000" fill="hold"/>
                                        <p:tgtEl>
                                          <p:spTgt spid="36"/>
                                        </p:tgtEl>
                                        <p:attrNameLst>
                                          <p:attrName>ppt_x</p:attrName>
                                        </p:attrNameLst>
                                      </p:cBhvr>
                                      <p:tavLst>
                                        <p:tav tm="0">
                                          <p:val>
                                            <p:strVal val="#ppt_x"/>
                                          </p:val>
                                        </p:tav>
                                        <p:tav tm="100000">
                                          <p:val>
                                            <p:strVal val="#ppt_x"/>
                                          </p:val>
                                        </p:tav>
                                      </p:tavLst>
                                    </p:anim>
                                    <p:anim calcmode="lin" valueType="num">
                                      <p:cBhvr>
                                        <p:cTn id="78"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16</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a:spLocks/>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244827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第三章  </a:t>
            </a:r>
            <a:r>
              <a:rPr lang="zh-CN" altLang="en-US" b="1" dirty="0">
                <a:solidFill>
                  <a:srgbClr val="2F5EB0"/>
                </a:solidFill>
              </a:rPr>
              <a:t>前期工作内容</a:t>
            </a:r>
          </a:p>
        </p:txBody>
      </p:sp>
      <p:sp>
        <p:nvSpPr>
          <p:cNvPr id="3" name="矩形 2"/>
          <p:cNvSpPr/>
          <p:nvPr/>
        </p:nvSpPr>
        <p:spPr>
          <a:xfrm>
            <a:off x="768995" y="5445224"/>
            <a:ext cx="10687087" cy="923330"/>
          </a:xfrm>
          <a:prstGeom prst="rect">
            <a:avLst/>
          </a:prstGeom>
        </p:spPr>
        <p:txBody>
          <a:bodyPr wrap="square">
            <a:spAutoFit/>
          </a:bodyPr>
          <a:lstStyle/>
          <a:p>
            <a:r>
              <a:rPr lang="en-US" altLang="zh-CN" b="1" dirty="0"/>
              <a:t>Yi Yan</a:t>
            </a:r>
            <a:r>
              <a:rPr lang="en-US" altLang="zh-CN" dirty="0"/>
              <a:t>, Jun </a:t>
            </a:r>
            <a:r>
              <a:rPr lang="en-US" altLang="zh-CN" dirty="0" err="1"/>
              <a:t>Ouyang</a:t>
            </a:r>
            <a:r>
              <a:rPr lang="en-US" altLang="zh-CN" dirty="0"/>
              <a:t>, </a:t>
            </a:r>
            <a:r>
              <a:rPr lang="en-US" altLang="zh-CN" dirty="0" err="1"/>
              <a:t>Abubakar</a:t>
            </a:r>
            <a:r>
              <a:rPr lang="en-US" altLang="zh-CN" dirty="0"/>
              <a:t> Sharif, et al. Dual-loop antenna with band-stop circuit for GPS/Bluetooth metal-rimmed </a:t>
            </a:r>
            <a:r>
              <a:rPr lang="en-US" altLang="zh-CN" dirty="0" err="1"/>
              <a:t>smartwatch</a:t>
            </a:r>
            <a:r>
              <a:rPr lang="en-US" altLang="zh-CN" dirty="0"/>
              <a:t> Applications [C]. 2018 IEEE International Symposium on Antennas and Propagation &amp; </a:t>
            </a:r>
            <a:r>
              <a:rPr lang="en-US" altLang="zh-CN" dirty="0" err="1"/>
              <a:t>Usnc</a:t>
            </a:r>
            <a:r>
              <a:rPr lang="en-US" altLang="zh-CN" dirty="0"/>
              <a:t>/</a:t>
            </a:r>
            <a:r>
              <a:rPr lang="en-US" altLang="zh-CN" dirty="0" err="1"/>
              <a:t>ursi</a:t>
            </a:r>
            <a:r>
              <a:rPr lang="en-US" altLang="zh-CN" dirty="0"/>
              <a:t> National Radio Science Meeting. IEEE, 2018.</a:t>
            </a:r>
            <a:endParaRPr lang="zh-CN" altLang="en-US" dirty="0"/>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62" y="1598860"/>
            <a:ext cx="3084513" cy="313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291" y="1117802"/>
            <a:ext cx="8676518" cy="4080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8527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17</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a:spLocks/>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244827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第三章  </a:t>
            </a:r>
            <a:r>
              <a:rPr lang="zh-CN" altLang="en-US" b="1" dirty="0">
                <a:solidFill>
                  <a:srgbClr val="2F5EB0"/>
                </a:solidFill>
              </a:rPr>
              <a:t>前期工作内容</a:t>
            </a:r>
          </a:p>
        </p:txBody>
      </p:sp>
      <p:sp>
        <p:nvSpPr>
          <p:cNvPr id="3" name="矩形 2"/>
          <p:cNvSpPr/>
          <p:nvPr/>
        </p:nvSpPr>
        <p:spPr>
          <a:xfrm>
            <a:off x="768995" y="5589240"/>
            <a:ext cx="10687087" cy="646331"/>
          </a:xfrm>
          <a:prstGeom prst="rect">
            <a:avLst/>
          </a:prstGeom>
        </p:spPr>
        <p:txBody>
          <a:bodyPr wrap="square">
            <a:spAutoFit/>
          </a:bodyPr>
          <a:lstStyle/>
          <a:p>
            <a:r>
              <a:rPr lang="zh-CN" altLang="zh-CN" b="1" dirty="0"/>
              <a:t>鄢羿</a:t>
            </a:r>
            <a:r>
              <a:rPr lang="zh-CN" altLang="zh-CN" dirty="0"/>
              <a:t>，庄露，张袁</a:t>
            </a:r>
            <a:r>
              <a:rPr lang="en-US" altLang="zh-CN" dirty="0"/>
              <a:t>. </a:t>
            </a:r>
            <a:r>
              <a:rPr lang="zh-CN" altLang="zh-CN" dirty="0"/>
              <a:t>一种</a:t>
            </a:r>
            <a:r>
              <a:rPr lang="en-US" altLang="zh-CN" dirty="0"/>
              <a:t>RFID</a:t>
            </a:r>
            <a:r>
              <a:rPr lang="zh-CN" altLang="zh-CN" dirty="0"/>
              <a:t>珠宝标签</a:t>
            </a:r>
            <a:r>
              <a:rPr lang="en-US" altLang="zh-CN" dirty="0"/>
              <a:t>. </a:t>
            </a:r>
            <a:r>
              <a:rPr lang="zh-CN" altLang="zh-CN" dirty="0"/>
              <a:t>实用新型专利</a:t>
            </a:r>
            <a:r>
              <a:rPr lang="en-US" altLang="zh-CN" dirty="0"/>
              <a:t>. </a:t>
            </a:r>
            <a:r>
              <a:rPr lang="zh-CN" altLang="zh-CN" dirty="0"/>
              <a:t>专利申请号：</a:t>
            </a:r>
            <a:r>
              <a:rPr lang="en-US" altLang="zh-CN" dirty="0"/>
              <a:t>2018201562847 </a:t>
            </a:r>
            <a:r>
              <a:rPr lang="zh-CN" altLang="zh-CN" dirty="0"/>
              <a:t>证书号：</a:t>
            </a:r>
            <a:r>
              <a:rPr lang="en-US" altLang="zh-CN" dirty="0"/>
              <a:t>7805851 </a:t>
            </a:r>
            <a:r>
              <a:rPr lang="zh-CN" altLang="zh-CN" dirty="0"/>
              <a:t>授权日期：</a:t>
            </a:r>
            <a:r>
              <a:rPr lang="en-US" altLang="zh-CN" dirty="0"/>
              <a:t>2018.09.04</a:t>
            </a:r>
            <a:r>
              <a:rPr lang="zh-CN" altLang="zh-CN" dirty="0"/>
              <a:t>（已授权）</a:t>
            </a:r>
            <a:endParaRPr lang="zh-CN" altLang="en-US" dirty="0"/>
          </a:p>
        </p:txBody>
      </p:sp>
      <p:pic>
        <p:nvPicPr>
          <p:cNvPr id="3074" name="Picture 2" descr="图1，摘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035" y="660106"/>
            <a:ext cx="2567854"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图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3371" y="84910"/>
            <a:ext cx="229870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图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9755" y="375555"/>
            <a:ext cx="3160166" cy="2091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QQ截图201801291053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003" y="3127825"/>
            <a:ext cx="511175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13"/>
          <p:cNvPicPr>
            <a:picLocks noChangeAspect="1" noChangeArrowheads="1"/>
          </p:cNvPicPr>
          <p:nvPr/>
        </p:nvPicPr>
        <p:blipFill>
          <a:blip r:embed="rId7">
            <a:extLst>
              <a:ext uri="{28A0092B-C50C-407E-A947-70E740481C1C}">
                <a14:useLocalDpi xmlns:a14="http://schemas.microsoft.com/office/drawing/2010/main" val="0"/>
              </a:ext>
            </a:extLst>
          </a:blip>
          <a:srcRect t="5377" b="2"/>
          <a:stretch>
            <a:fillRect/>
          </a:stretch>
        </p:blipFill>
        <p:spPr bwMode="auto">
          <a:xfrm>
            <a:off x="6631045" y="3732747"/>
            <a:ext cx="5117586"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83774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10026783"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18</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a:spLocks/>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252028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第三章  </a:t>
            </a:r>
            <a:r>
              <a:rPr lang="zh-CN" altLang="en-US" b="1" dirty="0">
                <a:solidFill>
                  <a:srgbClr val="2F5EB0"/>
                </a:solidFill>
              </a:rPr>
              <a:t>前期工作内容</a:t>
            </a:r>
            <a:endParaRPr lang="zh-CN" altLang="en-US" b="1" dirty="0">
              <a:solidFill>
                <a:srgbClr val="2F5EB0"/>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003" y="919264"/>
            <a:ext cx="2103248" cy="195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31" y="3280737"/>
            <a:ext cx="2233885"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203" y="3113719"/>
            <a:ext cx="9333484" cy="3128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1283" y="194723"/>
            <a:ext cx="8424936" cy="2820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907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randombar(horizontal)">
                                      <p:cBhvr>
                                        <p:cTn id="7" dur="500"/>
                                        <p:tgtEl>
                                          <p:spTgt spid="7170"/>
                                        </p:tgtEl>
                                      </p:cBhvr>
                                    </p:animEffect>
                                  </p:childTnLst>
                                </p:cTn>
                              </p:par>
                              <p:par>
                                <p:cTn id="8" presetID="14" presetClass="entr" presetSubtype="10" fill="hold" nodeType="withEffect">
                                  <p:stCondLst>
                                    <p:cond delay="0"/>
                                  </p:stCondLst>
                                  <p:childTnLst>
                                    <p:set>
                                      <p:cBhvr>
                                        <p:cTn id="9" dur="1" fill="hold">
                                          <p:stCondLst>
                                            <p:cond delay="0"/>
                                          </p:stCondLst>
                                        </p:cTn>
                                        <p:tgtEl>
                                          <p:spTgt spid="7173"/>
                                        </p:tgtEl>
                                        <p:attrNameLst>
                                          <p:attrName>style.visibility</p:attrName>
                                        </p:attrNameLst>
                                      </p:cBhvr>
                                      <p:to>
                                        <p:strVal val="visible"/>
                                      </p:to>
                                    </p:set>
                                    <p:animEffect transition="in" filter="randombar(horizontal)">
                                      <p:cBhvr>
                                        <p:cTn id="10" dur="500"/>
                                        <p:tgtEl>
                                          <p:spTgt spid="717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7171"/>
                                        </p:tgtEl>
                                        <p:attrNameLst>
                                          <p:attrName>style.visibility</p:attrName>
                                        </p:attrNameLst>
                                      </p:cBhvr>
                                      <p:to>
                                        <p:strVal val="visible"/>
                                      </p:to>
                                    </p:set>
                                    <p:animEffect transition="in" filter="wheel(1)">
                                      <p:cBhvr>
                                        <p:cTn id="15" dur="2000"/>
                                        <p:tgtEl>
                                          <p:spTgt spid="7171"/>
                                        </p:tgtEl>
                                      </p:cBhvr>
                                    </p:animEffect>
                                  </p:childTnLst>
                                </p:cTn>
                              </p:par>
                              <p:par>
                                <p:cTn id="16" presetID="21" presetClass="entr" presetSubtype="1" fill="hold" nodeType="withEffect">
                                  <p:stCondLst>
                                    <p:cond delay="0"/>
                                  </p:stCondLst>
                                  <p:childTnLst>
                                    <p:set>
                                      <p:cBhvr>
                                        <p:cTn id="17" dur="1" fill="hold">
                                          <p:stCondLst>
                                            <p:cond delay="0"/>
                                          </p:stCondLst>
                                        </p:cTn>
                                        <p:tgtEl>
                                          <p:spTgt spid="7172"/>
                                        </p:tgtEl>
                                        <p:attrNameLst>
                                          <p:attrName>style.visibility</p:attrName>
                                        </p:attrNameLst>
                                      </p:cBhvr>
                                      <p:to>
                                        <p:strVal val="visible"/>
                                      </p:to>
                                    </p:set>
                                    <p:animEffect transition="in" filter="wheel(1)">
                                      <p:cBhvr>
                                        <p:cTn id="18" dur="20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19</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a:spLocks/>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241603" y="3065983"/>
            <a:ext cx="3240360" cy="1054135"/>
          </a:xfrm>
          <a:prstGeom prst="rect">
            <a:avLst/>
          </a:prstGeom>
          <a:noFill/>
        </p:spPr>
        <p:txBody>
          <a:bodyPr wrap="square" lIns="68580" tIns="34290" rIns="68580" bIns="34290" rtlCol="0">
            <a:spAutoFit/>
          </a:bodyPr>
          <a:lstStyle/>
          <a:p>
            <a:pPr marL="0" lvl="1" algn="ctr"/>
            <a:r>
              <a:rPr lang="zh-CN" altLang="en-US" sz="4000" b="1" dirty="0">
                <a:solidFill>
                  <a:schemeClr val="bg1"/>
                </a:solidFill>
                <a:latin typeface="微软雅黑" pitchFamily="34" charset="-122"/>
                <a:ea typeface="微软雅黑" pitchFamily="34" charset="-122"/>
              </a:rPr>
              <a:t>近期工作内容</a:t>
            </a:r>
            <a:endParaRPr lang="en-US" altLang="zh-CN" sz="4000" b="1" dirty="0">
              <a:solidFill>
                <a:schemeClr val="bg1"/>
              </a:solidFill>
              <a:latin typeface="微软雅黑" pitchFamily="34" charset="-122"/>
              <a:ea typeface="微软雅黑" pitchFamily="34" charset="-122"/>
            </a:endParaRPr>
          </a:p>
          <a:p>
            <a:pPr marL="0" lvl="1" algn="ctr"/>
            <a:r>
              <a:rPr lang="zh-CN" altLang="en-US" sz="2400" dirty="0">
                <a:solidFill>
                  <a:schemeClr val="bg1"/>
                </a:solidFill>
                <a:latin typeface="微软雅黑" pitchFamily="34" charset="-122"/>
                <a:ea typeface="微软雅黑" pitchFamily="34" charset="-122"/>
              </a:rPr>
              <a:t>（及下一步工作计划</a:t>
            </a:r>
            <a:r>
              <a:rPr lang="zh-CN" altLang="en-US" sz="2400" dirty="0" smtClean="0">
                <a:solidFill>
                  <a:schemeClr val="bg1"/>
                </a:solidFill>
                <a:latin typeface="微软雅黑" pitchFamily="34" charset="-122"/>
                <a:ea typeface="微软雅黑" pitchFamily="34" charset="-122"/>
              </a:rPr>
              <a:t>）</a:t>
            </a:r>
            <a:endParaRPr lang="zh-CN" altLang="en-US" sz="2400" dirty="0">
              <a:solidFill>
                <a:schemeClr val="bg1"/>
              </a:solidFill>
              <a:latin typeface="微软雅黑" pitchFamily="34" charset="-122"/>
              <a:ea typeface="微软雅黑" pitchFamily="34" charset="-122"/>
            </a:endParaRPr>
          </a:p>
        </p:txBody>
      </p:sp>
      <p:sp>
        <p:nvSpPr>
          <p:cNvPr id="54" name="文本框 9"/>
          <p:cNvSpPr txBox="1"/>
          <p:nvPr/>
        </p:nvSpPr>
        <p:spPr>
          <a:xfrm>
            <a:off x="841003" y="202431"/>
            <a:ext cx="252028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第四章  </a:t>
            </a:r>
            <a:r>
              <a:rPr lang="zh-CN" altLang="en-US" dirty="0" smtClean="0">
                <a:solidFill>
                  <a:srgbClr val="2F5EB0"/>
                </a:solidFill>
                <a:latin typeface="微软雅黑" pitchFamily="34" charset="-122"/>
                <a:ea typeface="微软雅黑" pitchFamily="34" charset="-122"/>
              </a:rPr>
              <a:t>近期工作内容</a:t>
            </a:r>
            <a:endParaRPr lang="en-US" altLang="ko-KR" kern="0" dirty="0" smtClean="0">
              <a:solidFill>
                <a:srgbClr val="2F5EB0"/>
              </a:solidFill>
              <a:latin typeface="微软雅黑" pitchFamily="34" charset="-122"/>
              <a:ea typeface="微软雅黑" pitchFamily="34" charset="-122"/>
            </a:endParaRPr>
          </a:p>
        </p:txBody>
      </p:sp>
      <p:sp>
        <p:nvSpPr>
          <p:cNvPr id="56" name="KSO_Shape"/>
          <p:cNvSpPr>
            <a:spLocks/>
          </p:cNvSpPr>
          <p:nvPr/>
        </p:nvSpPr>
        <p:spPr bwMode="auto">
          <a:xfrm>
            <a:off x="4633240" y="3133079"/>
            <a:ext cx="519253" cy="51925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2F5EB0"/>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7120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a:spLocks/>
          </p:cNvSpPr>
          <p:nvPr/>
        </p:nvSpPr>
        <p:spPr bwMode="auto">
          <a:xfrm>
            <a:off x="4513411" y="-27384"/>
            <a:ext cx="3167443"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67" name="TextBox 59"/>
          <p:cNvSpPr txBox="1">
            <a:spLocks noChangeArrowheads="1"/>
          </p:cNvSpPr>
          <p:nvPr/>
        </p:nvSpPr>
        <p:spPr bwMode="auto">
          <a:xfrm>
            <a:off x="4441403" y="421038"/>
            <a:ext cx="3312368" cy="1495794"/>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defTabSz="914377">
              <a:lnSpc>
                <a:spcPct val="120000"/>
              </a:lnSpc>
              <a:defRPr/>
            </a:pPr>
            <a:r>
              <a:rPr lang="zh-CN" altLang="en-US" sz="4800" b="1" kern="0" dirty="0">
                <a:solidFill>
                  <a:schemeClr val="bg1"/>
                </a:solidFill>
                <a:latin typeface="微软雅黑" pitchFamily="34" charset="-122"/>
                <a:ea typeface="微软雅黑" pitchFamily="34" charset="-122"/>
              </a:rPr>
              <a:t>目录</a:t>
            </a:r>
            <a:r>
              <a:rPr lang="zh-CN" altLang="en-US" sz="4000" b="1" kern="0" dirty="0">
                <a:solidFill>
                  <a:schemeClr val="bg1"/>
                </a:solidFill>
                <a:latin typeface="微软雅黑" pitchFamily="34" charset="-122"/>
                <a:ea typeface="微软雅黑" pitchFamily="34" charset="-122"/>
              </a:rPr>
              <a:t> </a:t>
            </a:r>
            <a:endParaRPr lang="en-US" altLang="zh-CN" sz="4000" b="1" kern="0" dirty="0" smtClean="0">
              <a:solidFill>
                <a:schemeClr val="bg1"/>
              </a:solidFill>
              <a:latin typeface="微软雅黑" pitchFamily="34" charset="-122"/>
              <a:ea typeface="微软雅黑" pitchFamily="34" charset="-122"/>
            </a:endParaRPr>
          </a:p>
          <a:p>
            <a:pPr algn="ctr" defTabSz="914377">
              <a:lnSpc>
                <a:spcPct val="120000"/>
              </a:lnSpc>
              <a:defRPr/>
            </a:pPr>
            <a:r>
              <a:rPr lang="en-US" altLang="zh-CN" sz="2800" kern="0" dirty="0" smtClean="0">
                <a:solidFill>
                  <a:srgbClr val="2F5EB0"/>
                </a:solidFill>
                <a:latin typeface="微软雅黑" pitchFamily="34" charset="-122"/>
                <a:ea typeface="微软雅黑" pitchFamily="34" charset="-122"/>
              </a:rPr>
              <a:t>C</a:t>
            </a:r>
            <a:r>
              <a:rPr lang="en-US" altLang="zh-CN" sz="2800" kern="0" dirty="0">
                <a:solidFill>
                  <a:srgbClr val="2F5EB0"/>
                </a:solidFill>
                <a:latin typeface="微软雅黑" pitchFamily="34" charset="-122"/>
                <a:ea typeface="微软雅黑" pitchFamily="34" charset="-122"/>
              </a:rPr>
              <a:t>o</a:t>
            </a:r>
            <a:r>
              <a:rPr lang="en-US" altLang="zh-CN" sz="2800" kern="0" dirty="0" smtClean="0">
                <a:solidFill>
                  <a:srgbClr val="2F5EB0"/>
                </a:solidFill>
                <a:latin typeface="微软雅黑" pitchFamily="34" charset="-122"/>
                <a:ea typeface="微软雅黑" pitchFamily="34" charset="-122"/>
              </a:rPr>
              <a:t>ntents</a:t>
            </a:r>
            <a:endParaRPr lang="en-US" altLang="ko-KR" sz="2800" kern="0" dirty="0">
              <a:solidFill>
                <a:srgbClr val="2F5EB0"/>
              </a:solidFill>
              <a:latin typeface="微软雅黑" pitchFamily="34" charset="-122"/>
              <a:ea typeface="微软雅黑" pitchFamily="34" charset="-122"/>
            </a:endParaRPr>
          </a:p>
        </p:txBody>
      </p:sp>
      <p:sp>
        <p:nvSpPr>
          <p:cNvPr id="69" name="Freeform 5"/>
          <p:cNvSpPr>
            <a:spLocks/>
          </p:cNvSpPr>
          <p:nvPr/>
        </p:nvSpPr>
        <p:spPr bwMode="auto">
          <a:xfrm>
            <a:off x="1863923"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solidFill>
                <a:srgbClr val="3CCCC7"/>
              </a:solidFill>
            </a:endParaRPr>
          </a:p>
        </p:txBody>
      </p:sp>
      <p:sp>
        <p:nvSpPr>
          <p:cNvPr id="70" name="文本框 9"/>
          <p:cNvSpPr txBox="1"/>
          <p:nvPr/>
        </p:nvSpPr>
        <p:spPr>
          <a:xfrm>
            <a:off x="1417067" y="4215135"/>
            <a:ext cx="2103040" cy="561692"/>
          </a:xfrm>
          <a:prstGeom prst="rect">
            <a:avLst/>
          </a:prstGeom>
          <a:noFill/>
        </p:spPr>
        <p:txBody>
          <a:bodyPr wrap="square" lIns="68580" tIns="34290" rIns="68580" bIns="34290" rtlCol="0">
            <a:spAutoFit/>
          </a:bodyPr>
          <a:lstStyle/>
          <a:p>
            <a:pPr marL="0" lvl="1" algn="ctr"/>
            <a:r>
              <a:rPr lang="zh-CN" altLang="en-US" sz="2000" b="1" dirty="0" smtClean="0">
                <a:solidFill>
                  <a:srgbClr val="2F5EB0"/>
                </a:solidFill>
                <a:latin typeface="微软雅黑" pitchFamily="34" charset="-122"/>
                <a:ea typeface="微软雅黑" pitchFamily="34" charset="-122"/>
              </a:rPr>
              <a:t>研究背景</a:t>
            </a:r>
            <a:endParaRPr lang="en-US" altLang="zh-CN" sz="2000" b="1" dirty="0" smtClean="0">
              <a:solidFill>
                <a:srgbClr val="2F5EB0"/>
              </a:solidFill>
              <a:latin typeface="微软雅黑" pitchFamily="34" charset="-122"/>
              <a:ea typeface="微软雅黑" pitchFamily="34" charset="-122"/>
            </a:endParaRPr>
          </a:p>
          <a:p>
            <a:pPr marL="0" lvl="1" algn="ctr"/>
            <a:r>
              <a:rPr lang="zh-CN" altLang="en-US" sz="1200" dirty="0" smtClean="0">
                <a:solidFill>
                  <a:srgbClr val="2F5EB0"/>
                </a:solidFill>
                <a:latin typeface="微软雅黑" pitchFamily="34" charset="-122"/>
                <a:ea typeface="微软雅黑" pitchFamily="34" charset="-122"/>
              </a:rPr>
              <a:t>（终端天线及特征模）</a:t>
            </a:r>
            <a:endParaRPr lang="zh-CN" altLang="en-US" sz="1200" dirty="0">
              <a:solidFill>
                <a:srgbClr val="2F5EB0"/>
              </a:solidFill>
              <a:latin typeface="微软雅黑" pitchFamily="34" charset="-122"/>
              <a:ea typeface="微软雅黑" pitchFamily="34" charset="-122"/>
            </a:endParaRPr>
          </a:p>
        </p:txBody>
      </p:sp>
      <p:sp>
        <p:nvSpPr>
          <p:cNvPr id="71" name="Freeform 5"/>
          <p:cNvSpPr>
            <a:spLocks/>
          </p:cNvSpPr>
          <p:nvPr/>
        </p:nvSpPr>
        <p:spPr bwMode="auto">
          <a:xfrm>
            <a:off x="3691138"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solidFill>
                <a:srgbClr val="3CCCC7"/>
              </a:solidFill>
            </a:endParaRPr>
          </a:p>
        </p:txBody>
      </p:sp>
      <p:sp>
        <p:nvSpPr>
          <p:cNvPr id="72" name="Freeform 5"/>
          <p:cNvSpPr>
            <a:spLocks/>
          </p:cNvSpPr>
          <p:nvPr/>
        </p:nvSpPr>
        <p:spPr bwMode="auto">
          <a:xfrm>
            <a:off x="5505593"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5"/>
          <p:cNvSpPr>
            <a:spLocks/>
          </p:cNvSpPr>
          <p:nvPr/>
        </p:nvSpPr>
        <p:spPr bwMode="auto">
          <a:xfrm>
            <a:off x="7341205"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solidFill>
                <a:srgbClr val="3CCCC7"/>
              </a:solidFill>
            </a:endParaRPr>
          </a:p>
        </p:txBody>
      </p:sp>
      <p:sp>
        <p:nvSpPr>
          <p:cNvPr id="74" name="Freeform 5"/>
          <p:cNvSpPr>
            <a:spLocks/>
          </p:cNvSpPr>
          <p:nvPr/>
        </p:nvSpPr>
        <p:spPr bwMode="auto">
          <a:xfrm>
            <a:off x="9204461"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solidFill>
                <a:srgbClr val="3CCCC7"/>
              </a:solidFill>
            </a:endParaRPr>
          </a:p>
        </p:txBody>
      </p:sp>
      <p:sp>
        <p:nvSpPr>
          <p:cNvPr id="75" name="KSO_Shape"/>
          <p:cNvSpPr>
            <a:spLocks/>
          </p:cNvSpPr>
          <p:nvPr/>
        </p:nvSpPr>
        <p:spPr bwMode="auto">
          <a:xfrm>
            <a:off x="3997516" y="3309825"/>
            <a:ext cx="599607"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6" name="KSO_Shape"/>
          <p:cNvSpPr>
            <a:spLocks/>
          </p:cNvSpPr>
          <p:nvPr/>
        </p:nvSpPr>
        <p:spPr bwMode="auto">
          <a:xfrm>
            <a:off x="5798096" y="3253323"/>
            <a:ext cx="587524"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7" name="KSO_Shape"/>
          <p:cNvSpPr>
            <a:spLocks/>
          </p:cNvSpPr>
          <p:nvPr/>
        </p:nvSpPr>
        <p:spPr bwMode="auto">
          <a:xfrm>
            <a:off x="9566431" y="3308637"/>
            <a:ext cx="518816" cy="44099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8" name="文本框 9"/>
          <p:cNvSpPr txBox="1"/>
          <p:nvPr/>
        </p:nvSpPr>
        <p:spPr>
          <a:xfrm>
            <a:off x="3233065" y="4215135"/>
            <a:ext cx="2103040" cy="561692"/>
          </a:xfrm>
          <a:prstGeom prst="rect">
            <a:avLst/>
          </a:prstGeom>
          <a:noFill/>
        </p:spPr>
        <p:txBody>
          <a:bodyPr wrap="square" lIns="68580" tIns="34290" rIns="68580" bIns="34290" rtlCol="0">
            <a:spAutoFit/>
          </a:bodyPr>
          <a:lstStyle/>
          <a:p>
            <a:pPr marL="0" lvl="1" algn="ctr"/>
            <a:r>
              <a:rPr lang="zh-CN" altLang="en-US" sz="2000" b="1" dirty="0" smtClean="0">
                <a:solidFill>
                  <a:srgbClr val="2F5EB0"/>
                </a:solidFill>
                <a:latin typeface="微软雅黑" pitchFamily="34" charset="-122"/>
                <a:ea typeface="微软雅黑" pitchFamily="34" charset="-122"/>
              </a:rPr>
              <a:t>发展现状</a:t>
            </a:r>
            <a:endParaRPr lang="en-US" altLang="zh-CN" sz="2000" b="1" dirty="0" smtClean="0">
              <a:solidFill>
                <a:srgbClr val="2F5EB0"/>
              </a:solidFill>
              <a:latin typeface="微软雅黑" pitchFamily="34" charset="-122"/>
              <a:ea typeface="微软雅黑" pitchFamily="34" charset="-122"/>
            </a:endParaRPr>
          </a:p>
          <a:p>
            <a:pPr marL="0" lvl="1" algn="ctr"/>
            <a:r>
              <a:rPr lang="zh-CN" altLang="en-US" sz="1200" dirty="0" smtClean="0">
                <a:solidFill>
                  <a:srgbClr val="2F5EB0"/>
                </a:solidFill>
                <a:latin typeface="微软雅黑" pitchFamily="34" charset="-122"/>
                <a:ea typeface="微软雅黑" pitchFamily="34" charset="-122"/>
              </a:rPr>
              <a:t>（国内外）</a:t>
            </a:r>
            <a:endParaRPr lang="zh-CN" altLang="en-US" sz="1200" dirty="0">
              <a:solidFill>
                <a:srgbClr val="2F5EB0"/>
              </a:solidFill>
              <a:latin typeface="微软雅黑" pitchFamily="34" charset="-122"/>
              <a:ea typeface="微软雅黑" pitchFamily="34" charset="-122"/>
            </a:endParaRPr>
          </a:p>
        </p:txBody>
      </p:sp>
      <p:sp>
        <p:nvSpPr>
          <p:cNvPr id="79" name="文本框 9"/>
          <p:cNvSpPr txBox="1"/>
          <p:nvPr/>
        </p:nvSpPr>
        <p:spPr>
          <a:xfrm>
            <a:off x="5017467" y="4215135"/>
            <a:ext cx="2103040" cy="561692"/>
          </a:xfrm>
          <a:prstGeom prst="rect">
            <a:avLst/>
          </a:prstGeom>
          <a:noFill/>
        </p:spPr>
        <p:txBody>
          <a:bodyPr wrap="square" lIns="68580" tIns="34290" rIns="68580" bIns="34290" rtlCol="0">
            <a:spAutoFit/>
          </a:bodyPr>
          <a:lstStyle/>
          <a:p>
            <a:pPr marL="0" lvl="1" algn="ctr"/>
            <a:r>
              <a:rPr lang="zh-CN" altLang="en-US" sz="2000" b="1" dirty="0" smtClean="0">
                <a:solidFill>
                  <a:srgbClr val="2F5EB0"/>
                </a:solidFill>
                <a:latin typeface="微软雅黑" pitchFamily="34" charset="-122"/>
                <a:ea typeface="微软雅黑" pitchFamily="34" charset="-122"/>
              </a:rPr>
              <a:t>前期工作内容</a:t>
            </a:r>
            <a:endParaRPr lang="en-US" altLang="zh-CN" sz="2000" b="1" dirty="0" smtClean="0">
              <a:solidFill>
                <a:srgbClr val="2F5EB0"/>
              </a:solidFill>
              <a:latin typeface="微软雅黑" pitchFamily="34" charset="-122"/>
              <a:ea typeface="微软雅黑" pitchFamily="34" charset="-122"/>
            </a:endParaRPr>
          </a:p>
          <a:p>
            <a:pPr marL="0" lvl="1" algn="ctr"/>
            <a:r>
              <a:rPr lang="zh-CN" altLang="en-US" sz="1200" dirty="0" smtClean="0">
                <a:solidFill>
                  <a:srgbClr val="2F5EB0"/>
                </a:solidFill>
                <a:latin typeface="微软雅黑" pitchFamily="34" charset="-122"/>
                <a:ea typeface="微软雅黑" pitchFamily="34" charset="-122"/>
              </a:rPr>
              <a:t>（手机、手持机及标签）</a:t>
            </a:r>
            <a:endParaRPr lang="zh-CN" altLang="en-US" sz="1200" dirty="0">
              <a:solidFill>
                <a:srgbClr val="2F5EB0"/>
              </a:solidFill>
              <a:latin typeface="微软雅黑" pitchFamily="34" charset="-122"/>
              <a:ea typeface="微软雅黑" pitchFamily="34" charset="-122"/>
            </a:endParaRPr>
          </a:p>
        </p:txBody>
      </p:sp>
      <p:sp>
        <p:nvSpPr>
          <p:cNvPr id="80" name="文本框 9"/>
          <p:cNvSpPr txBox="1"/>
          <p:nvPr/>
        </p:nvSpPr>
        <p:spPr>
          <a:xfrm>
            <a:off x="6860059" y="4215135"/>
            <a:ext cx="2103040" cy="561692"/>
          </a:xfrm>
          <a:prstGeom prst="rect">
            <a:avLst/>
          </a:prstGeom>
          <a:noFill/>
        </p:spPr>
        <p:txBody>
          <a:bodyPr wrap="square" lIns="68580" tIns="34290" rIns="68580" bIns="34290" rtlCol="0">
            <a:spAutoFit/>
          </a:bodyPr>
          <a:lstStyle/>
          <a:p>
            <a:pPr marL="0" lvl="1" algn="ctr"/>
            <a:r>
              <a:rPr lang="zh-CN" altLang="en-US" sz="2000" b="1" dirty="0" smtClean="0">
                <a:solidFill>
                  <a:srgbClr val="2F5EB0"/>
                </a:solidFill>
                <a:latin typeface="微软雅黑" pitchFamily="34" charset="-122"/>
                <a:ea typeface="微软雅黑" pitchFamily="34" charset="-122"/>
              </a:rPr>
              <a:t>近期工作内容</a:t>
            </a:r>
            <a:endParaRPr lang="en-US" altLang="zh-CN" sz="2000" b="1" dirty="0" smtClean="0">
              <a:solidFill>
                <a:srgbClr val="2F5EB0"/>
              </a:solidFill>
              <a:latin typeface="微软雅黑" pitchFamily="34" charset="-122"/>
              <a:ea typeface="微软雅黑" pitchFamily="34" charset="-122"/>
            </a:endParaRPr>
          </a:p>
          <a:p>
            <a:pPr marL="0" lvl="1" algn="ctr"/>
            <a:r>
              <a:rPr lang="zh-CN" altLang="en-US" sz="1200" dirty="0" smtClean="0">
                <a:solidFill>
                  <a:srgbClr val="2F5EB0"/>
                </a:solidFill>
                <a:latin typeface="微软雅黑" pitchFamily="34" charset="-122"/>
                <a:ea typeface="微软雅黑" pitchFamily="34" charset="-122"/>
              </a:rPr>
              <a:t>（及下一步工作计划）</a:t>
            </a:r>
            <a:endParaRPr lang="zh-CN" altLang="en-US" sz="1200" dirty="0">
              <a:solidFill>
                <a:srgbClr val="2F5EB0"/>
              </a:solidFill>
              <a:latin typeface="微软雅黑" pitchFamily="34" charset="-122"/>
              <a:ea typeface="微软雅黑" pitchFamily="34" charset="-122"/>
            </a:endParaRPr>
          </a:p>
        </p:txBody>
      </p:sp>
      <p:sp>
        <p:nvSpPr>
          <p:cNvPr id="81" name="文本框 9"/>
          <p:cNvSpPr txBox="1"/>
          <p:nvPr/>
        </p:nvSpPr>
        <p:spPr>
          <a:xfrm>
            <a:off x="9204461" y="4215135"/>
            <a:ext cx="1281255" cy="377026"/>
          </a:xfrm>
          <a:prstGeom prst="rect">
            <a:avLst/>
          </a:prstGeom>
          <a:noFill/>
        </p:spPr>
        <p:txBody>
          <a:bodyPr wrap="square" lIns="68580" tIns="34290" rIns="68580" bIns="34290" rtlCol="0">
            <a:spAutoFit/>
          </a:bodyPr>
          <a:lstStyle/>
          <a:p>
            <a:pPr marL="0" lvl="1" algn="ctr"/>
            <a:r>
              <a:rPr lang="zh-CN" altLang="en-US" sz="2000" b="1" dirty="0" smtClean="0">
                <a:solidFill>
                  <a:srgbClr val="2F5EB0"/>
                </a:solidFill>
                <a:latin typeface="微软雅黑" pitchFamily="34" charset="-122"/>
                <a:ea typeface="微软雅黑" pitchFamily="34" charset="-122"/>
              </a:rPr>
              <a:t>前沿</a:t>
            </a:r>
            <a:endParaRPr lang="en-US" altLang="zh-CN" sz="2000" b="1" dirty="0" smtClean="0">
              <a:solidFill>
                <a:srgbClr val="2F5EB0"/>
              </a:solidFill>
              <a:latin typeface="微软雅黑" pitchFamily="34" charset="-122"/>
              <a:ea typeface="微软雅黑" pitchFamily="34" charset="-122"/>
            </a:endParaRPr>
          </a:p>
        </p:txBody>
      </p:sp>
      <p:sp>
        <p:nvSpPr>
          <p:cNvPr id="82" name="KSO_Shape"/>
          <p:cNvSpPr>
            <a:spLocks/>
          </p:cNvSpPr>
          <p:nvPr/>
        </p:nvSpPr>
        <p:spPr bwMode="auto">
          <a:xfrm>
            <a:off x="7673573" y="3260070"/>
            <a:ext cx="519253" cy="51925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3" name="KSO_Shape"/>
          <p:cNvSpPr>
            <a:spLocks/>
          </p:cNvSpPr>
          <p:nvPr/>
        </p:nvSpPr>
        <p:spPr bwMode="auto">
          <a:xfrm>
            <a:off x="2175753" y="3308637"/>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02</a:t>
            </a:r>
            <a:endParaRPr lang="zh-CN" dirty="0">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2408862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7"/>
                                        </p:tgtEl>
                                        <p:attrNameLst>
                                          <p:attrName>ppt_y</p:attrName>
                                        </p:attrNameLst>
                                      </p:cBhvr>
                                      <p:tavLst>
                                        <p:tav tm="0">
                                          <p:val>
                                            <p:strVal val="#ppt_y"/>
                                          </p:val>
                                        </p:tav>
                                        <p:tav tm="100000">
                                          <p:val>
                                            <p:strVal val="#ppt_y"/>
                                          </p:val>
                                        </p:tav>
                                      </p:tavLst>
                                    </p:anim>
                                    <p:anim calcmode="lin" valueType="num">
                                      <p:cBhvr>
                                        <p:cTn id="15"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7"/>
                                        </p:tgtEl>
                                      </p:cBhvr>
                                    </p:animEffect>
                                  </p:childTnLst>
                                </p:cTn>
                              </p:par>
                              <p:par>
                                <p:cTn id="18" presetID="2" presetClass="entr" presetSubtype="12"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0-#ppt_w/2"/>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10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additive="base">
                                        <p:cTn id="32" dur="500" fill="hold"/>
                                        <p:tgtEl>
                                          <p:spTgt spid="73"/>
                                        </p:tgtEl>
                                        <p:attrNameLst>
                                          <p:attrName>ppt_x</p:attrName>
                                        </p:attrNameLst>
                                      </p:cBhvr>
                                      <p:tavLst>
                                        <p:tav tm="0">
                                          <p:val>
                                            <p:strVal val="0-#ppt_w/2"/>
                                          </p:val>
                                        </p:tav>
                                        <p:tav tm="100000">
                                          <p:val>
                                            <p:strVal val="#ppt_x"/>
                                          </p:val>
                                        </p:tav>
                                      </p:tavLst>
                                    </p:anim>
                                    <p:anim calcmode="lin" valueType="num">
                                      <p:cBhvr additive="base">
                                        <p:cTn id="33" dur="500" fill="hold"/>
                                        <p:tgtEl>
                                          <p:spTgt spid="73"/>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100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1000"/>
                                        <p:tgtEl>
                                          <p:spTgt spid="83"/>
                                        </p:tgtEl>
                                      </p:cBhvr>
                                    </p:animEffect>
                                    <p:anim calcmode="lin" valueType="num">
                                      <p:cBhvr>
                                        <p:cTn id="43" dur="1000" fill="hold"/>
                                        <p:tgtEl>
                                          <p:spTgt spid="83"/>
                                        </p:tgtEl>
                                        <p:attrNameLst>
                                          <p:attrName>ppt_x</p:attrName>
                                        </p:attrNameLst>
                                      </p:cBhvr>
                                      <p:tavLst>
                                        <p:tav tm="0">
                                          <p:val>
                                            <p:strVal val="#ppt_x"/>
                                          </p:val>
                                        </p:tav>
                                        <p:tav tm="100000">
                                          <p:val>
                                            <p:strVal val="#ppt_x"/>
                                          </p:val>
                                        </p:tav>
                                      </p:tavLst>
                                    </p:anim>
                                    <p:anim calcmode="lin" valueType="num">
                                      <p:cBhvr>
                                        <p:cTn id="44" dur="1000" fill="hold"/>
                                        <p:tgtEl>
                                          <p:spTgt spid="83"/>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1000"/>
                                        <p:tgtEl>
                                          <p:spTgt spid="76"/>
                                        </p:tgtEl>
                                      </p:cBhvr>
                                    </p:animEffect>
                                    <p:anim calcmode="lin" valueType="num">
                                      <p:cBhvr>
                                        <p:cTn id="53" dur="1000" fill="hold"/>
                                        <p:tgtEl>
                                          <p:spTgt spid="76"/>
                                        </p:tgtEl>
                                        <p:attrNameLst>
                                          <p:attrName>ppt_x</p:attrName>
                                        </p:attrNameLst>
                                      </p:cBhvr>
                                      <p:tavLst>
                                        <p:tav tm="0">
                                          <p:val>
                                            <p:strVal val="#ppt_x"/>
                                          </p:val>
                                        </p:tav>
                                        <p:tav tm="100000">
                                          <p:val>
                                            <p:strVal val="#ppt_x"/>
                                          </p:val>
                                        </p:tav>
                                      </p:tavLst>
                                    </p:anim>
                                    <p:anim calcmode="lin" valueType="num">
                                      <p:cBhvr>
                                        <p:cTn id="54" dur="1000" fill="hold"/>
                                        <p:tgtEl>
                                          <p:spTgt spid="76"/>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1000"/>
                                        <p:tgtEl>
                                          <p:spTgt spid="82"/>
                                        </p:tgtEl>
                                      </p:cBhvr>
                                    </p:animEffect>
                                    <p:anim calcmode="lin" valueType="num">
                                      <p:cBhvr>
                                        <p:cTn id="58" dur="1000" fill="hold"/>
                                        <p:tgtEl>
                                          <p:spTgt spid="82"/>
                                        </p:tgtEl>
                                        <p:attrNameLst>
                                          <p:attrName>ppt_x</p:attrName>
                                        </p:attrNameLst>
                                      </p:cBhvr>
                                      <p:tavLst>
                                        <p:tav tm="0">
                                          <p:val>
                                            <p:strVal val="#ppt_x"/>
                                          </p:val>
                                        </p:tav>
                                        <p:tav tm="100000">
                                          <p:val>
                                            <p:strVal val="#ppt_x"/>
                                          </p:val>
                                        </p:tav>
                                      </p:tavLst>
                                    </p:anim>
                                    <p:anim calcmode="lin" valueType="num">
                                      <p:cBhvr>
                                        <p:cTn id="59" dur="1000" fill="hold"/>
                                        <p:tgtEl>
                                          <p:spTgt spid="82"/>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1000"/>
                                        <p:tgtEl>
                                          <p:spTgt spid="77"/>
                                        </p:tgtEl>
                                      </p:cBhvr>
                                    </p:animEffect>
                                    <p:anim calcmode="lin" valueType="num">
                                      <p:cBhvr>
                                        <p:cTn id="63" dur="1000" fill="hold"/>
                                        <p:tgtEl>
                                          <p:spTgt spid="77"/>
                                        </p:tgtEl>
                                        <p:attrNameLst>
                                          <p:attrName>ppt_x</p:attrName>
                                        </p:attrNameLst>
                                      </p:cBhvr>
                                      <p:tavLst>
                                        <p:tav tm="0">
                                          <p:val>
                                            <p:strVal val="#ppt_x"/>
                                          </p:val>
                                        </p:tav>
                                        <p:tav tm="100000">
                                          <p:val>
                                            <p:strVal val="#ppt_x"/>
                                          </p:val>
                                        </p:tav>
                                      </p:tavLst>
                                    </p:anim>
                                    <p:anim calcmode="lin" valueType="num">
                                      <p:cBhvr>
                                        <p:cTn id="64" dur="1000" fill="hold"/>
                                        <p:tgtEl>
                                          <p:spTgt spid="77"/>
                                        </p:tgtEl>
                                        <p:attrNameLst>
                                          <p:attrName>ppt_y</p:attrName>
                                        </p:attrNameLst>
                                      </p:cBhvr>
                                      <p:tavLst>
                                        <p:tav tm="0">
                                          <p:val>
                                            <p:strVal val="#ppt_y-.1"/>
                                          </p:val>
                                        </p:tav>
                                        <p:tav tm="100000">
                                          <p:val>
                                            <p:strVal val="#ppt_y"/>
                                          </p:val>
                                        </p:tav>
                                      </p:tavLst>
                                    </p:anim>
                                  </p:childTnLst>
                                </p:cTn>
                              </p:par>
                              <p:par>
                                <p:cTn id="65" presetID="16" presetClass="entr" presetSubtype="21" fill="hold" grpId="0" nodeType="withEffect">
                                  <p:stCondLst>
                                    <p:cond delay="3250"/>
                                  </p:stCondLst>
                                  <p:childTnLst>
                                    <p:set>
                                      <p:cBhvr>
                                        <p:cTn id="66" dur="1" fill="hold">
                                          <p:stCondLst>
                                            <p:cond delay="0"/>
                                          </p:stCondLst>
                                        </p:cTn>
                                        <p:tgtEl>
                                          <p:spTgt spid="70"/>
                                        </p:tgtEl>
                                        <p:attrNameLst>
                                          <p:attrName>style.visibility</p:attrName>
                                        </p:attrNameLst>
                                      </p:cBhvr>
                                      <p:to>
                                        <p:strVal val="visible"/>
                                      </p:to>
                                    </p:set>
                                    <p:animEffect transition="in" filter="barn(inVertical)">
                                      <p:cBhvr>
                                        <p:cTn id="67" dur="500"/>
                                        <p:tgtEl>
                                          <p:spTgt spid="70"/>
                                        </p:tgtEl>
                                      </p:cBhvr>
                                    </p:animEffect>
                                  </p:childTnLst>
                                </p:cTn>
                              </p:par>
                              <p:par>
                                <p:cTn id="68" presetID="16" presetClass="entr" presetSubtype="21" fill="hold" grpId="0" nodeType="withEffect">
                                  <p:stCondLst>
                                    <p:cond delay="3250"/>
                                  </p:stCondLst>
                                  <p:childTnLst>
                                    <p:set>
                                      <p:cBhvr>
                                        <p:cTn id="69" dur="1" fill="hold">
                                          <p:stCondLst>
                                            <p:cond delay="0"/>
                                          </p:stCondLst>
                                        </p:cTn>
                                        <p:tgtEl>
                                          <p:spTgt spid="78"/>
                                        </p:tgtEl>
                                        <p:attrNameLst>
                                          <p:attrName>style.visibility</p:attrName>
                                        </p:attrNameLst>
                                      </p:cBhvr>
                                      <p:to>
                                        <p:strVal val="visible"/>
                                      </p:to>
                                    </p:set>
                                    <p:animEffect transition="in" filter="barn(inVertical)">
                                      <p:cBhvr>
                                        <p:cTn id="70" dur="500"/>
                                        <p:tgtEl>
                                          <p:spTgt spid="78"/>
                                        </p:tgtEl>
                                      </p:cBhvr>
                                    </p:animEffect>
                                  </p:childTnLst>
                                </p:cTn>
                              </p:par>
                              <p:par>
                                <p:cTn id="71" presetID="16" presetClass="entr" presetSubtype="21" fill="hold" grpId="0" nodeType="withEffect">
                                  <p:stCondLst>
                                    <p:cond delay="3250"/>
                                  </p:stCondLst>
                                  <p:childTnLst>
                                    <p:set>
                                      <p:cBhvr>
                                        <p:cTn id="72" dur="1" fill="hold">
                                          <p:stCondLst>
                                            <p:cond delay="0"/>
                                          </p:stCondLst>
                                        </p:cTn>
                                        <p:tgtEl>
                                          <p:spTgt spid="79"/>
                                        </p:tgtEl>
                                        <p:attrNameLst>
                                          <p:attrName>style.visibility</p:attrName>
                                        </p:attrNameLst>
                                      </p:cBhvr>
                                      <p:to>
                                        <p:strVal val="visible"/>
                                      </p:to>
                                    </p:set>
                                    <p:animEffect transition="in" filter="barn(inVertical)">
                                      <p:cBhvr>
                                        <p:cTn id="73" dur="500"/>
                                        <p:tgtEl>
                                          <p:spTgt spid="79"/>
                                        </p:tgtEl>
                                      </p:cBhvr>
                                    </p:animEffect>
                                  </p:childTnLst>
                                </p:cTn>
                              </p:par>
                              <p:par>
                                <p:cTn id="74" presetID="16" presetClass="entr" presetSubtype="21" fill="hold" grpId="0" nodeType="withEffect">
                                  <p:stCondLst>
                                    <p:cond delay="3250"/>
                                  </p:stCondLst>
                                  <p:childTnLst>
                                    <p:set>
                                      <p:cBhvr>
                                        <p:cTn id="75" dur="1" fill="hold">
                                          <p:stCondLst>
                                            <p:cond delay="0"/>
                                          </p:stCondLst>
                                        </p:cTn>
                                        <p:tgtEl>
                                          <p:spTgt spid="80"/>
                                        </p:tgtEl>
                                        <p:attrNameLst>
                                          <p:attrName>style.visibility</p:attrName>
                                        </p:attrNameLst>
                                      </p:cBhvr>
                                      <p:to>
                                        <p:strVal val="visible"/>
                                      </p:to>
                                    </p:set>
                                    <p:animEffect transition="in" filter="barn(inVertical)">
                                      <p:cBhvr>
                                        <p:cTn id="76" dur="500"/>
                                        <p:tgtEl>
                                          <p:spTgt spid="80"/>
                                        </p:tgtEl>
                                      </p:cBhvr>
                                    </p:animEffect>
                                  </p:childTnLst>
                                </p:cTn>
                              </p:par>
                              <p:par>
                                <p:cTn id="77" presetID="16" presetClass="entr" presetSubtype="21" fill="hold" grpId="0" nodeType="withEffect">
                                  <p:stCondLst>
                                    <p:cond delay="3250"/>
                                  </p:stCondLst>
                                  <p:childTnLst>
                                    <p:set>
                                      <p:cBhvr>
                                        <p:cTn id="78" dur="1" fill="hold">
                                          <p:stCondLst>
                                            <p:cond delay="0"/>
                                          </p:stCondLst>
                                        </p:cTn>
                                        <p:tgtEl>
                                          <p:spTgt spid="81"/>
                                        </p:tgtEl>
                                        <p:attrNameLst>
                                          <p:attrName>style.visibility</p:attrName>
                                        </p:attrNameLst>
                                      </p:cBhvr>
                                      <p:to>
                                        <p:strVal val="visible"/>
                                      </p:to>
                                    </p:set>
                                    <p:animEffect transition="in" filter="barn(inVertical)">
                                      <p:cBhvr>
                                        <p:cTn id="7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7" grpId="0"/>
      <p:bldP spid="69" grpId="0" animBg="1"/>
      <p:bldP spid="70" grpId="0"/>
      <p:bldP spid="71" grpId="0" animBg="1"/>
      <p:bldP spid="72" grpId="0" animBg="1"/>
      <p:bldP spid="73" grpId="0" animBg="1"/>
      <p:bldP spid="74" grpId="0" animBg="1"/>
      <p:bldP spid="75" grpId="0" animBg="1"/>
      <p:bldP spid="76" grpId="0" animBg="1"/>
      <p:bldP spid="77" grpId="0" animBg="1"/>
      <p:bldP spid="78" grpId="0"/>
      <p:bldP spid="79" grpId="0"/>
      <p:bldP spid="80" grpId="0"/>
      <p:bldP spid="81" grpId="0"/>
      <p:bldP spid="82" grpId="0" animBg="1"/>
      <p:bldP spid="8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20</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sp>
        <p:nvSpPr>
          <p:cNvPr id="17" name="TextBox 16"/>
          <p:cNvSpPr txBox="1">
            <a:spLocks noChangeArrowheads="1"/>
          </p:cNvSpPr>
          <p:nvPr/>
        </p:nvSpPr>
        <p:spPr bwMode="auto">
          <a:xfrm>
            <a:off x="2094415" y="812220"/>
            <a:ext cx="83058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dirty="0">
                <a:solidFill>
                  <a:schemeClr val="tx1"/>
                </a:solidFill>
              </a:rPr>
              <a:t>FEKO</a:t>
            </a:r>
            <a:r>
              <a:rPr lang="zh-CN" altLang="en-US" dirty="0">
                <a:solidFill>
                  <a:schemeClr val="tx1"/>
                </a:solidFill>
              </a:rPr>
              <a:t>：最早引入</a:t>
            </a:r>
            <a:r>
              <a:rPr lang="en-US" altLang="zh-CN" dirty="0">
                <a:solidFill>
                  <a:schemeClr val="tx1"/>
                </a:solidFill>
              </a:rPr>
              <a:t>TCM</a:t>
            </a:r>
            <a:r>
              <a:rPr lang="zh-CN" altLang="en-US" dirty="0">
                <a:solidFill>
                  <a:schemeClr val="tx1"/>
                </a:solidFill>
              </a:rPr>
              <a:t>仿真的软件，用户</a:t>
            </a:r>
            <a:r>
              <a:rPr lang="en-US" altLang="zh-CN" dirty="0">
                <a:solidFill>
                  <a:schemeClr val="tx1"/>
                </a:solidFill>
              </a:rPr>
              <a:t>UI</a:t>
            </a:r>
            <a:r>
              <a:rPr lang="zh-CN" altLang="en-US" dirty="0">
                <a:solidFill>
                  <a:schemeClr val="tx1"/>
                </a:solidFill>
              </a:rPr>
              <a:t>界面使用方遍，可引入介质，介质于   </a:t>
            </a:r>
            <a:r>
              <a:rPr lang="en-US" altLang="zh-CN" dirty="0">
                <a:solidFill>
                  <a:schemeClr val="tx1"/>
                </a:solidFill>
              </a:rPr>
              <a:t>	</a:t>
            </a:r>
            <a:r>
              <a:rPr lang="zh-CN" altLang="en-US" dirty="0">
                <a:solidFill>
                  <a:schemeClr val="tx1"/>
                </a:solidFill>
              </a:rPr>
              <a:t>金属不可有直接的接触，间隔不报错，但结果断线过多，且无法进行模</a:t>
            </a:r>
            <a:r>
              <a:rPr lang="en-US" altLang="zh-CN" dirty="0">
                <a:solidFill>
                  <a:schemeClr val="tx1"/>
                </a:solidFill>
              </a:rPr>
              <a:t>	</a:t>
            </a:r>
            <a:r>
              <a:rPr lang="zh-CN" altLang="en-US" dirty="0">
                <a:solidFill>
                  <a:schemeClr val="tx1"/>
                </a:solidFill>
              </a:rPr>
              <a:t>式的结合分析及数据的后处理。</a:t>
            </a:r>
          </a:p>
        </p:txBody>
      </p:sp>
      <p:sp>
        <p:nvSpPr>
          <p:cNvPr id="18" name="TextBox 17"/>
          <p:cNvSpPr txBox="1">
            <a:spLocks noChangeArrowheads="1"/>
          </p:cNvSpPr>
          <p:nvPr/>
        </p:nvSpPr>
        <p:spPr bwMode="auto">
          <a:xfrm>
            <a:off x="2094415" y="2158420"/>
            <a:ext cx="8305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dirty="0">
                <a:solidFill>
                  <a:schemeClr val="tx1"/>
                </a:solidFill>
              </a:rPr>
              <a:t>HFSS</a:t>
            </a:r>
            <a:r>
              <a:rPr lang="zh-CN" altLang="en-US" dirty="0">
                <a:solidFill>
                  <a:schemeClr val="tx1"/>
                </a:solidFill>
              </a:rPr>
              <a:t>：</a:t>
            </a:r>
            <a:r>
              <a:rPr lang="en-US" altLang="zh-CN" dirty="0">
                <a:solidFill>
                  <a:schemeClr val="tx1"/>
                </a:solidFill>
              </a:rPr>
              <a:t>18.2</a:t>
            </a:r>
            <a:r>
              <a:rPr lang="zh-CN" altLang="en-US" dirty="0">
                <a:solidFill>
                  <a:schemeClr val="tx1"/>
                </a:solidFill>
              </a:rPr>
              <a:t>版本引入</a:t>
            </a:r>
            <a:r>
              <a:rPr lang="en-US" altLang="zh-CN" dirty="0">
                <a:solidFill>
                  <a:schemeClr val="tx1"/>
                </a:solidFill>
              </a:rPr>
              <a:t>TCM</a:t>
            </a:r>
            <a:r>
              <a:rPr lang="zh-CN" altLang="en-US" dirty="0">
                <a:solidFill>
                  <a:schemeClr val="tx1"/>
                </a:solidFill>
              </a:rPr>
              <a:t>仿真的软件，只能加入金属并固定仿真自选的</a:t>
            </a:r>
            <a:r>
              <a:rPr lang="en-US" altLang="zh-CN" dirty="0">
                <a:solidFill>
                  <a:schemeClr val="tx1"/>
                </a:solidFill>
              </a:rPr>
              <a:t>10</a:t>
            </a:r>
            <a:r>
              <a:rPr lang="zh-CN" altLang="en-US" dirty="0">
                <a:solidFill>
                  <a:schemeClr val="tx1"/>
                </a:solidFill>
              </a:rPr>
              <a:t>个特</a:t>
            </a:r>
            <a:r>
              <a:rPr lang="en-US" altLang="zh-CN" dirty="0">
                <a:solidFill>
                  <a:schemeClr val="tx1"/>
                </a:solidFill>
              </a:rPr>
              <a:t>	</a:t>
            </a:r>
            <a:r>
              <a:rPr lang="zh-CN" altLang="en-US" dirty="0">
                <a:solidFill>
                  <a:schemeClr val="tx1"/>
                </a:solidFill>
              </a:rPr>
              <a:t>征模式，模式编号顺序随机。</a:t>
            </a:r>
          </a:p>
        </p:txBody>
      </p:sp>
      <p:sp>
        <p:nvSpPr>
          <p:cNvPr id="19" name="TextBox 18"/>
          <p:cNvSpPr txBox="1">
            <a:spLocks noChangeArrowheads="1"/>
          </p:cNvSpPr>
          <p:nvPr/>
        </p:nvSpPr>
        <p:spPr bwMode="auto">
          <a:xfrm>
            <a:off x="2094415" y="3212976"/>
            <a:ext cx="8001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dirty="0">
                <a:solidFill>
                  <a:schemeClr val="tx1"/>
                </a:solidFill>
              </a:rPr>
              <a:t>CST</a:t>
            </a:r>
            <a:r>
              <a:rPr lang="zh-CN" altLang="en-US" dirty="0">
                <a:solidFill>
                  <a:schemeClr val="tx1"/>
                </a:solidFill>
              </a:rPr>
              <a:t>：</a:t>
            </a:r>
            <a:r>
              <a:rPr lang="en-US" altLang="zh-CN" dirty="0">
                <a:solidFill>
                  <a:schemeClr val="tx1"/>
                </a:solidFill>
              </a:rPr>
              <a:t>2017</a:t>
            </a:r>
            <a:r>
              <a:rPr lang="zh-CN" altLang="en-US" dirty="0">
                <a:solidFill>
                  <a:schemeClr val="tx1"/>
                </a:solidFill>
              </a:rPr>
              <a:t>版本引入</a:t>
            </a:r>
            <a:r>
              <a:rPr lang="en-US" altLang="zh-CN" dirty="0">
                <a:solidFill>
                  <a:schemeClr val="tx1"/>
                </a:solidFill>
              </a:rPr>
              <a:t>TCM</a:t>
            </a:r>
            <a:r>
              <a:rPr lang="zh-CN" altLang="en-US" dirty="0">
                <a:solidFill>
                  <a:schemeClr val="tx1"/>
                </a:solidFill>
              </a:rPr>
              <a:t>仿真的软件，基本方式与 </a:t>
            </a:r>
            <a:r>
              <a:rPr lang="en-US" altLang="zh-CN" dirty="0">
                <a:solidFill>
                  <a:schemeClr val="tx1"/>
                </a:solidFill>
              </a:rPr>
              <a:t>HFSS</a:t>
            </a:r>
            <a:r>
              <a:rPr lang="zh-CN" altLang="en-US" dirty="0">
                <a:solidFill>
                  <a:schemeClr val="tx1"/>
                </a:solidFill>
              </a:rPr>
              <a:t>相同，可引入</a:t>
            </a:r>
            <a:r>
              <a:rPr lang="zh-CN" altLang="en-US" dirty="0" smtClean="0">
                <a:solidFill>
                  <a:schemeClr val="tx1"/>
                </a:solidFill>
              </a:rPr>
              <a:t>介质，但并不对介质进行剖分，只能视为无限大的介质。（论文中的特征模仿真，均指明采用此软件）</a:t>
            </a:r>
            <a:endParaRPr lang="zh-CN" altLang="en-US" dirty="0">
              <a:solidFill>
                <a:schemeClr val="tx1"/>
              </a:solidFill>
            </a:endParaRPr>
          </a:p>
        </p:txBody>
      </p:sp>
      <p:sp>
        <p:nvSpPr>
          <p:cNvPr id="20" name="TextBox 19"/>
          <p:cNvSpPr txBox="1">
            <a:spLocks noChangeArrowheads="1"/>
          </p:cNvSpPr>
          <p:nvPr/>
        </p:nvSpPr>
        <p:spPr bwMode="auto">
          <a:xfrm>
            <a:off x="2294440" y="4272970"/>
            <a:ext cx="76009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dirty="0">
                <a:solidFill>
                  <a:schemeClr val="tx1"/>
                </a:solidFill>
              </a:rPr>
              <a:t>共同缺点：</a:t>
            </a:r>
            <a:r>
              <a:rPr lang="en-US" altLang="zh-CN" dirty="0">
                <a:solidFill>
                  <a:schemeClr val="tx1"/>
                </a:solidFill>
              </a:rPr>
              <a:t>1.</a:t>
            </a:r>
            <a:r>
              <a:rPr lang="zh-CN" altLang="en-US" dirty="0">
                <a:solidFill>
                  <a:schemeClr val="tx1"/>
                </a:solidFill>
              </a:rPr>
              <a:t>模式有交点时，模式追踪问题。</a:t>
            </a:r>
            <a:endParaRPr lang="en-US" altLang="zh-CN" dirty="0">
              <a:solidFill>
                <a:schemeClr val="tx1"/>
              </a:solidFill>
            </a:endParaRPr>
          </a:p>
          <a:p>
            <a:pPr eaLnBrk="1" hangingPunct="1"/>
            <a:r>
              <a:rPr lang="en-US" altLang="zh-CN" dirty="0">
                <a:solidFill>
                  <a:schemeClr val="tx1"/>
                </a:solidFill>
              </a:rPr>
              <a:t>	2.</a:t>
            </a:r>
            <a:r>
              <a:rPr lang="zh-CN" altLang="en-US" dirty="0">
                <a:solidFill>
                  <a:schemeClr val="tx1"/>
                </a:solidFill>
              </a:rPr>
              <a:t>无法对微带天线进行分析。（两个电场积分方程分析两</a:t>
            </a:r>
            <a:r>
              <a:rPr lang="en-US" altLang="zh-CN" dirty="0">
                <a:solidFill>
                  <a:schemeClr val="tx1"/>
                </a:solidFill>
              </a:rPr>
              <a:t>	</a:t>
            </a:r>
            <a:r>
              <a:rPr lang="zh-CN" altLang="en-US" dirty="0">
                <a:solidFill>
                  <a:schemeClr val="tx1"/>
                </a:solidFill>
              </a:rPr>
              <a:t>个金属片）（但可以对无限大金属地的</a:t>
            </a:r>
            <a:r>
              <a:rPr lang="en-US" altLang="zh-CN" dirty="0">
                <a:solidFill>
                  <a:schemeClr val="tx1"/>
                </a:solidFill>
              </a:rPr>
              <a:t>patch</a:t>
            </a:r>
            <a:r>
              <a:rPr lang="zh-CN" altLang="en-US" dirty="0">
                <a:solidFill>
                  <a:schemeClr val="tx1"/>
                </a:solidFill>
              </a:rPr>
              <a:t>天线进行仿真）</a:t>
            </a:r>
            <a:endParaRPr lang="en-US" altLang="zh-CN" dirty="0">
              <a:solidFill>
                <a:schemeClr val="tx1"/>
              </a:solidFill>
            </a:endParaRPr>
          </a:p>
        </p:txBody>
      </p:sp>
    </p:spTree>
    <p:extLst>
      <p:ext uri="{BB962C8B-B14F-4D97-AF65-F5344CB8AC3E}">
        <p14:creationId xmlns:p14="http://schemas.microsoft.com/office/powerpoint/2010/main" val="22211994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21</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43"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0692" y="1235534"/>
            <a:ext cx="3348372"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14947" y="375555"/>
            <a:ext cx="35052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0859" y="1235534"/>
            <a:ext cx="2481223" cy="2502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
          <p:cNvSpPr txBox="1">
            <a:spLocks noChangeArrowheads="1"/>
          </p:cNvSpPr>
          <p:nvPr/>
        </p:nvSpPr>
        <p:spPr bwMode="auto">
          <a:xfrm>
            <a:off x="5050370" y="4221088"/>
            <a:ext cx="2362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dirty="0">
                <a:solidFill>
                  <a:schemeClr val="tx1"/>
                </a:solidFill>
              </a:rPr>
              <a:t>H=1m</a:t>
            </a:r>
            <a:r>
              <a:rPr lang="zh-CN" altLang="en-US" dirty="0">
                <a:solidFill>
                  <a:schemeClr val="tx1"/>
                </a:solidFill>
              </a:rPr>
              <a:t>；</a:t>
            </a:r>
            <a:endParaRPr lang="en-US" altLang="zh-CN" dirty="0">
              <a:solidFill>
                <a:schemeClr val="tx1"/>
              </a:solidFill>
            </a:endParaRPr>
          </a:p>
          <a:p>
            <a:pPr eaLnBrk="1" hangingPunct="1"/>
            <a:r>
              <a:rPr lang="en-US" altLang="zh-CN" dirty="0">
                <a:solidFill>
                  <a:schemeClr val="tx1"/>
                </a:solidFill>
              </a:rPr>
              <a:t>D=0.3-1m</a:t>
            </a:r>
            <a:r>
              <a:rPr lang="zh-CN" altLang="en-US" dirty="0">
                <a:solidFill>
                  <a:schemeClr val="tx1"/>
                </a:solidFill>
              </a:rPr>
              <a:t>；</a:t>
            </a:r>
            <a:endParaRPr lang="en-US" altLang="zh-CN" dirty="0">
              <a:solidFill>
                <a:schemeClr val="tx1"/>
              </a:solidFill>
            </a:endParaRPr>
          </a:p>
          <a:p>
            <a:pPr eaLnBrk="1" hangingPunct="1"/>
            <a:r>
              <a:rPr lang="en-US" altLang="zh-CN" dirty="0">
                <a:solidFill>
                  <a:schemeClr val="tx1"/>
                </a:solidFill>
              </a:rPr>
              <a:t>Theta=17-45deg</a:t>
            </a:r>
          </a:p>
          <a:p>
            <a:pPr eaLnBrk="1" hangingPunct="1"/>
            <a:r>
              <a:rPr lang="zh-CN" altLang="en-US" dirty="0">
                <a:solidFill>
                  <a:schemeClr val="tx1"/>
                </a:solidFill>
              </a:rPr>
              <a:t>读距不</a:t>
            </a:r>
            <a:r>
              <a:rPr lang="zh-CN" altLang="en-US" dirty="0" smtClean="0">
                <a:solidFill>
                  <a:schemeClr val="tx1"/>
                </a:solidFill>
              </a:rPr>
              <a:t>超过</a:t>
            </a:r>
            <a:r>
              <a:rPr lang="en-US" altLang="zh-CN" dirty="0" smtClean="0">
                <a:solidFill>
                  <a:schemeClr val="tx1"/>
                </a:solidFill>
              </a:rPr>
              <a:t>1.5m</a:t>
            </a:r>
            <a:endParaRPr lang="zh-CN" altLang="en-US" dirty="0">
              <a:solidFill>
                <a:schemeClr val="tx1"/>
              </a:solidFill>
            </a:endParaRPr>
          </a:p>
        </p:txBody>
      </p:sp>
    </p:spTree>
    <p:extLst>
      <p:ext uri="{BB962C8B-B14F-4D97-AF65-F5344CB8AC3E}">
        <p14:creationId xmlns:p14="http://schemas.microsoft.com/office/powerpoint/2010/main" val="1002671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22</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2587" y="800459"/>
            <a:ext cx="5004463" cy="1942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
          <p:cNvSpPr txBox="1">
            <a:spLocks noChangeArrowheads="1"/>
          </p:cNvSpPr>
          <p:nvPr/>
        </p:nvSpPr>
        <p:spPr bwMode="auto">
          <a:xfrm>
            <a:off x="6858431" y="1310055"/>
            <a:ext cx="37444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dirty="0">
                <a:solidFill>
                  <a:schemeClr val="tx1"/>
                </a:solidFill>
              </a:rPr>
              <a:t>半径</a:t>
            </a:r>
            <a:r>
              <a:rPr lang="en-US" altLang="zh-CN" dirty="0">
                <a:solidFill>
                  <a:schemeClr val="tx1"/>
                </a:solidFill>
              </a:rPr>
              <a:t>141.5mm</a:t>
            </a:r>
          </a:p>
          <a:p>
            <a:pPr eaLnBrk="1" hangingPunct="1"/>
            <a:r>
              <a:rPr lang="zh-CN" altLang="en-US" dirty="0">
                <a:solidFill>
                  <a:schemeClr val="tx1"/>
                </a:solidFill>
              </a:rPr>
              <a:t>高度</a:t>
            </a:r>
            <a:r>
              <a:rPr lang="en-US" altLang="zh-CN" dirty="0">
                <a:solidFill>
                  <a:schemeClr val="tx1"/>
                </a:solidFill>
              </a:rPr>
              <a:t>1.5mm</a:t>
            </a:r>
            <a:r>
              <a:rPr lang="zh-CN" altLang="en-US" dirty="0">
                <a:solidFill>
                  <a:schemeClr val="tx1"/>
                </a:solidFill>
              </a:rPr>
              <a:t>（空气介质）</a:t>
            </a:r>
            <a:endParaRPr lang="en-US" altLang="zh-CN" dirty="0">
              <a:solidFill>
                <a:schemeClr val="tx1"/>
              </a:solidFill>
            </a:endParaRPr>
          </a:p>
          <a:p>
            <a:pPr eaLnBrk="1" hangingPunct="1"/>
            <a:r>
              <a:rPr lang="zh-CN" altLang="en-US" dirty="0">
                <a:solidFill>
                  <a:schemeClr val="tx1"/>
                </a:solidFill>
              </a:rPr>
              <a:t>对普通的圆盘进行特征模式分析</a:t>
            </a:r>
          </a:p>
        </p:txBody>
      </p:sp>
      <p:pic>
        <p:nvPicPr>
          <p:cNvPr id="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63" y="2705458"/>
            <a:ext cx="9632130" cy="3533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直接箭头连接符 3"/>
          <p:cNvCxnSpPr>
            <a:cxnSpLocks noChangeShapeType="1"/>
          </p:cNvCxnSpPr>
          <p:nvPr/>
        </p:nvCxnSpPr>
        <p:spPr bwMode="auto">
          <a:xfrm>
            <a:off x="2310788" y="3391258"/>
            <a:ext cx="630630" cy="46286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TextBox 4"/>
          <p:cNvSpPr txBox="1">
            <a:spLocks noChangeArrowheads="1"/>
          </p:cNvSpPr>
          <p:nvPr/>
        </p:nvSpPr>
        <p:spPr bwMode="auto">
          <a:xfrm>
            <a:off x="3491888" y="2964221"/>
            <a:ext cx="630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a:solidFill>
                  <a:schemeClr val="tx1"/>
                </a:solidFill>
              </a:rPr>
              <a:t>1,2</a:t>
            </a:r>
            <a:endParaRPr lang="zh-CN" altLang="en-US">
              <a:solidFill>
                <a:schemeClr val="tx1"/>
              </a:solidFill>
            </a:endParaRPr>
          </a:p>
        </p:txBody>
      </p:sp>
      <p:cxnSp>
        <p:nvCxnSpPr>
          <p:cNvPr id="22" name="直接箭头连接符 13"/>
          <p:cNvCxnSpPr>
            <a:cxnSpLocks noChangeShapeType="1"/>
          </p:cNvCxnSpPr>
          <p:nvPr/>
        </p:nvCxnSpPr>
        <p:spPr bwMode="auto">
          <a:xfrm>
            <a:off x="4139588" y="3162658"/>
            <a:ext cx="630630" cy="46286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3" name="TextBox 14"/>
          <p:cNvSpPr txBox="1">
            <a:spLocks noChangeArrowheads="1"/>
          </p:cNvSpPr>
          <p:nvPr/>
        </p:nvSpPr>
        <p:spPr bwMode="auto">
          <a:xfrm>
            <a:off x="1777388" y="3192821"/>
            <a:ext cx="630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a:solidFill>
                  <a:schemeClr val="tx1"/>
                </a:solidFill>
              </a:rPr>
              <a:t>3,4</a:t>
            </a:r>
            <a:endParaRPr lang="zh-CN" altLang="en-US">
              <a:solidFill>
                <a:schemeClr val="tx1"/>
              </a:solidFill>
            </a:endParaRPr>
          </a:p>
        </p:txBody>
      </p:sp>
      <p:cxnSp>
        <p:nvCxnSpPr>
          <p:cNvPr id="24" name="直接箭头连接符 15"/>
          <p:cNvCxnSpPr>
            <a:cxnSpLocks noChangeShapeType="1"/>
          </p:cNvCxnSpPr>
          <p:nvPr/>
        </p:nvCxnSpPr>
        <p:spPr bwMode="auto">
          <a:xfrm>
            <a:off x="5587388" y="3334108"/>
            <a:ext cx="472973" cy="260359"/>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5" name="直接箭头连接符 16"/>
          <p:cNvCxnSpPr>
            <a:cxnSpLocks noChangeShapeType="1"/>
          </p:cNvCxnSpPr>
          <p:nvPr/>
        </p:nvCxnSpPr>
        <p:spPr bwMode="auto">
          <a:xfrm>
            <a:off x="6954227" y="3476983"/>
            <a:ext cx="48555" cy="37607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 name="TextBox 19"/>
          <p:cNvSpPr txBox="1">
            <a:spLocks noChangeArrowheads="1"/>
          </p:cNvSpPr>
          <p:nvPr/>
        </p:nvSpPr>
        <p:spPr bwMode="auto">
          <a:xfrm>
            <a:off x="5196862" y="3107096"/>
            <a:ext cx="4138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a:solidFill>
                  <a:schemeClr val="tx1"/>
                </a:solidFill>
              </a:rPr>
              <a:t>6</a:t>
            </a:r>
            <a:endParaRPr lang="zh-CN" altLang="en-US">
              <a:solidFill>
                <a:schemeClr val="tx1"/>
              </a:solidFill>
            </a:endParaRPr>
          </a:p>
        </p:txBody>
      </p:sp>
      <p:sp>
        <p:nvSpPr>
          <p:cNvPr id="27" name="TextBox 21"/>
          <p:cNvSpPr txBox="1">
            <a:spLocks noChangeArrowheads="1"/>
          </p:cNvSpPr>
          <p:nvPr/>
        </p:nvSpPr>
        <p:spPr bwMode="auto">
          <a:xfrm>
            <a:off x="6658951" y="3076932"/>
            <a:ext cx="8621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a:solidFill>
                  <a:schemeClr val="tx1"/>
                </a:solidFill>
              </a:rPr>
              <a:t>9,10</a:t>
            </a:r>
            <a:endParaRPr lang="zh-CN" altLang="en-US">
              <a:solidFill>
                <a:schemeClr val="tx1"/>
              </a:solidFill>
            </a:endParaRPr>
          </a:p>
        </p:txBody>
      </p:sp>
    </p:spTree>
    <p:extLst>
      <p:ext uri="{BB962C8B-B14F-4D97-AF65-F5344CB8AC3E}">
        <p14:creationId xmlns:p14="http://schemas.microsoft.com/office/powerpoint/2010/main" val="737359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23</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936" y="2446980"/>
            <a:ext cx="9788096" cy="394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2878" y="756947"/>
            <a:ext cx="4353983" cy="1690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
          <p:cNvSpPr txBox="1">
            <a:spLocks noChangeArrowheads="1"/>
          </p:cNvSpPr>
          <p:nvPr/>
        </p:nvSpPr>
        <p:spPr bwMode="auto">
          <a:xfrm>
            <a:off x="8529031" y="1277710"/>
            <a:ext cx="20330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dirty="0">
                <a:solidFill>
                  <a:schemeClr val="tx1"/>
                </a:solidFill>
              </a:rPr>
              <a:t>半径</a:t>
            </a:r>
            <a:r>
              <a:rPr lang="en-US" altLang="zh-CN" dirty="0">
                <a:solidFill>
                  <a:schemeClr val="tx1"/>
                </a:solidFill>
              </a:rPr>
              <a:t>141.5mm</a:t>
            </a:r>
          </a:p>
          <a:p>
            <a:pPr eaLnBrk="1" hangingPunct="1"/>
            <a:r>
              <a:rPr lang="zh-CN" altLang="en-US" dirty="0">
                <a:solidFill>
                  <a:schemeClr val="tx1"/>
                </a:solidFill>
              </a:rPr>
              <a:t>高度</a:t>
            </a:r>
            <a:r>
              <a:rPr lang="en-US" altLang="zh-CN" dirty="0">
                <a:solidFill>
                  <a:schemeClr val="tx1"/>
                </a:solidFill>
              </a:rPr>
              <a:t>1.5mm</a:t>
            </a:r>
            <a:endParaRPr lang="zh-CN" altLang="en-US" dirty="0">
              <a:solidFill>
                <a:schemeClr val="tx1"/>
              </a:solidFill>
            </a:endParaRPr>
          </a:p>
        </p:txBody>
      </p:sp>
      <p:cxnSp>
        <p:nvCxnSpPr>
          <p:cNvPr id="20" name="直接箭头连接符 3"/>
          <p:cNvCxnSpPr>
            <a:cxnSpLocks noChangeShapeType="1"/>
          </p:cNvCxnSpPr>
          <p:nvPr/>
        </p:nvCxnSpPr>
        <p:spPr bwMode="auto">
          <a:xfrm>
            <a:off x="2538936" y="3208980"/>
            <a:ext cx="637820" cy="5329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TextBox 4"/>
          <p:cNvSpPr txBox="1">
            <a:spLocks noChangeArrowheads="1"/>
          </p:cNvSpPr>
          <p:nvPr/>
        </p:nvSpPr>
        <p:spPr bwMode="auto">
          <a:xfrm>
            <a:off x="3720036" y="2781943"/>
            <a:ext cx="637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a:solidFill>
                  <a:schemeClr val="tx1"/>
                </a:solidFill>
              </a:rPr>
              <a:t>1,2</a:t>
            </a:r>
            <a:endParaRPr lang="zh-CN" altLang="en-US">
              <a:solidFill>
                <a:schemeClr val="tx1"/>
              </a:solidFill>
            </a:endParaRPr>
          </a:p>
        </p:txBody>
      </p:sp>
      <p:cxnSp>
        <p:nvCxnSpPr>
          <p:cNvPr id="22" name="直接箭头连接符 13"/>
          <p:cNvCxnSpPr>
            <a:cxnSpLocks noChangeShapeType="1"/>
          </p:cNvCxnSpPr>
          <p:nvPr/>
        </p:nvCxnSpPr>
        <p:spPr bwMode="auto">
          <a:xfrm>
            <a:off x="4367736" y="2980380"/>
            <a:ext cx="637820" cy="5329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3" name="TextBox 14"/>
          <p:cNvSpPr txBox="1">
            <a:spLocks noChangeArrowheads="1"/>
          </p:cNvSpPr>
          <p:nvPr/>
        </p:nvSpPr>
        <p:spPr bwMode="auto">
          <a:xfrm>
            <a:off x="2005536" y="3010543"/>
            <a:ext cx="6378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a:solidFill>
                  <a:schemeClr val="tx1"/>
                </a:solidFill>
              </a:rPr>
              <a:t>3,4</a:t>
            </a:r>
            <a:endParaRPr lang="zh-CN" altLang="en-US">
              <a:solidFill>
                <a:schemeClr val="tx1"/>
              </a:solidFill>
            </a:endParaRPr>
          </a:p>
        </p:txBody>
      </p:sp>
      <p:cxnSp>
        <p:nvCxnSpPr>
          <p:cNvPr id="24" name="直接箭头连接符 15"/>
          <p:cNvCxnSpPr>
            <a:cxnSpLocks noChangeShapeType="1"/>
          </p:cNvCxnSpPr>
          <p:nvPr/>
        </p:nvCxnSpPr>
        <p:spPr bwMode="auto">
          <a:xfrm>
            <a:off x="5815536" y="3151830"/>
            <a:ext cx="478365" cy="29980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5" name="直接箭头连接符 16"/>
          <p:cNvCxnSpPr>
            <a:cxnSpLocks noChangeShapeType="1"/>
          </p:cNvCxnSpPr>
          <p:nvPr/>
        </p:nvCxnSpPr>
        <p:spPr bwMode="auto">
          <a:xfrm>
            <a:off x="7182375" y="3294705"/>
            <a:ext cx="15432" cy="43305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6" name="TextBox 19"/>
          <p:cNvSpPr txBox="1">
            <a:spLocks noChangeArrowheads="1"/>
          </p:cNvSpPr>
          <p:nvPr/>
        </p:nvSpPr>
        <p:spPr bwMode="auto">
          <a:xfrm>
            <a:off x="5425010" y="2924818"/>
            <a:ext cx="418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a:solidFill>
                  <a:schemeClr val="tx1"/>
                </a:solidFill>
              </a:rPr>
              <a:t>6</a:t>
            </a:r>
            <a:endParaRPr lang="zh-CN" altLang="en-US">
              <a:solidFill>
                <a:schemeClr val="tx1"/>
              </a:solidFill>
            </a:endParaRPr>
          </a:p>
        </p:txBody>
      </p:sp>
      <p:sp>
        <p:nvSpPr>
          <p:cNvPr id="27" name="TextBox 21"/>
          <p:cNvSpPr txBox="1">
            <a:spLocks noChangeArrowheads="1"/>
          </p:cNvSpPr>
          <p:nvPr/>
        </p:nvSpPr>
        <p:spPr bwMode="auto">
          <a:xfrm>
            <a:off x="6887099" y="2894654"/>
            <a:ext cx="8720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a:solidFill>
                  <a:schemeClr val="tx1"/>
                </a:solidFill>
              </a:rPr>
              <a:t>9,10</a:t>
            </a:r>
            <a:endParaRPr lang="zh-CN" altLang="en-US">
              <a:solidFill>
                <a:schemeClr val="tx1"/>
              </a:solidFill>
            </a:endParaRPr>
          </a:p>
        </p:txBody>
      </p:sp>
    </p:spTree>
    <p:extLst>
      <p:ext uri="{BB962C8B-B14F-4D97-AF65-F5344CB8AC3E}">
        <p14:creationId xmlns:p14="http://schemas.microsoft.com/office/powerpoint/2010/main" val="737359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24</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363" y="395966"/>
            <a:ext cx="2362200" cy="2316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6088" y="310241"/>
            <a:ext cx="2409825" cy="237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4513" y="3172503"/>
            <a:ext cx="2971800" cy="255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4426" y="3172503"/>
            <a:ext cx="3011487"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9" name="直接箭头连接符 5"/>
          <p:cNvCxnSpPr>
            <a:cxnSpLocks noChangeShapeType="1"/>
          </p:cNvCxnSpPr>
          <p:nvPr/>
        </p:nvCxnSpPr>
        <p:spPr bwMode="auto">
          <a:xfrm flipH="1">
            <a:off x="6311963" y="1438953"/>
            <a:ext cx="514350" cy="457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0" name="直接箭头连接符 7"/>
          <p:cNvCxnSpPr>
            <a:cxnSpLocks noChangeShapeType="1"/>
          </p:cNvCxnSpPr>
          <p:nvPr/>
        </p:nvCxnSpPr>
        <p:spPr bwMode="auto">
          <a:xfrm flipH="1">
            <a:off x="6769163" y="1496103"/>
            <a:ext cx="114300" cy="16192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1" name="直接箭头连接符 9"/>
          <p:cNvCxnSpPr>
            <a:cxnSpLocks noChangeShapeType="1"/>
          </p:cNvCxnSpPr>
          <p:nvPr/>
        </p:nvCxnSpPr>
        <p:spPr bwMode="auto">
          <a:xfrm>
            <a:off x="8274113" y="1438953"/>
            <a:ext cx="47625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2" name="直接箭头连接符 11"/>
          <p:cNvCxnSpPr>
            <a:cxnSpLocks noChangeShapeType="1"/>
          </p:cNvCxnSpPr>
          <p:nvPr/>
        </p:nvCxnSpPr>
        <p:spPr bwMode="auto">
          <a:xfrm>
            <a:off x="8178863" y="1496103"/>
            <a:ext cx="190500" cy="16192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3" name="TextBox 24"/>
          <p:cNvSpPr txBox="1">
            <a:spLocks noChangeArrowheads="1"/>
          </p:cNvSpPr>
          <p:nvPr/>
        </p:nvSpPr>
        <p:spPr bwMode="auto">
          <a:xfrm>
            <a:off x="6350063" y="991278"/>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模式一</a:t>
            </a:r>
          </a:p>
        </p:txBody>
      </p:sp>
      <p:sp>
        <p:nvSpPr>
          <p:cNvPr id="34" name="TextBox 33"/>
          <p:cNvSpPr txBox="1">
            <a:spLocks noChangeArrowheads="1"/>
          </p:cNvSpPr>
          <p:nvPr/>
        </p:nvSpPr>
        <p:spPr bwMode="auto">
          <a:xfrm>
            <a:off x="7626413" y="1010328"/>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模式二</a:t>
            </a:r>
          </a:p>
        </p:txBody>
      </p:sp>
    </p:spTree>
    <p:extLst>
      <p:ext uri="{BB962C8B-B14F-4D97-AF65-F5344CB8AC3E}">
        <p14:creationId xmlns:p14="http://schemas.microsoft.com/office/powerpoint/2010/main" val="737359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25</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cxnSp>
        <p:nvCxnSpPr>
          <p:cNvPr id="17" name="直接箭头连接符 5"/>
          <p:cNvCxnSpPr>
            <a:cxnSpLocks noChangeShapeType="1"/>
          </p:cNvCxnSpPr>
          <p:nvPr/>
        </p:nvCxnSpPr>
        <p:spPr bwMode="auto">
          <a:xfrm flipH="1">
            <a:off x="6560622" y="1369715"/>
            <a:ext cx="514350" cy="457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直接箭头连接符 7"/>
          <p:cNvCxnSpPr>
            <a:cxnSpLocks noChangeShapeType="1"/>
          </p:cNvCxnSpPr>
          <p:nvPr/>
        </p:nvCxnSpPr>
        <p:spPr bwMode="auto">
          <a:xfrm flipH="1">
            <a:off x="6817797" y="1426865"/>
            <a:ext cx="314325" cy="14668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直接箭头连接符 9"/>
          <p:cNvCxnSpPr>
            <a:cxnSpLocks noChangeShapeType="1"/>
          </p:cNvCxnSpPr>
          <p:nvPr/>
        </p:nvCxnSpPr>
        <p:spPr bwMode="auto">
          <a:xfrm>
            <a:off x="8522772" y="1369715"/>
            <a:ext cx="47625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直接箭头连接符 11"/>
          <p:cNvCxnSpPr>
            <a:cxnSpLocks noChangeShapeType="1"/>
          </p:cNvCxnSpPr>
          <p:nvPr/>
        </p:nvCxnSpPr>
        <p:spPr bwMode="auto">
          <a:xfrm>
            <a:off x="8427522" y="1426865"/>
            <a:ext cx="333375" cy="15049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TextBox 24"/>
          <p:cNvSpPr txBox="1">
            <a:spLocks noChangeArrowheads="1"/>
          </p:cNvSpPr>
          <p:nvPr/>
        </p:nvSpPr>
        <p:spPr bwMode="auto">
          <a:xfrm>
            <a:off x="6598722" y="922040"/>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模式三</a:t>
            </a:r>
          </a:p>
        </p:txBody>
      </p:sp>
      <p:sp>
        <p:nvSpPr>
          <p:cNvPr id="22" name="TextBox 33"/>
          <p:cNvSpPr txBox="1">
            <a:spLocks noChangeArrowheads="1"/>
          </p:cNvSpPr>
          <p:nvPr/>
        </p:nvSpPr>
        <p:spPr bwMode="auto">
          <a:xfrm>
            <a:off x="7875072" y="941090"/>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模式四</a:t>
            </a:r>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272" y="287040"/>
            <a:ext cx="2495550" cy="245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022" y="2931815"/>
            <a:ext cx="2828925" cy="284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1422" y="274340"/>
            <a:ext cx="2668588"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7022" y="3122315"/>
            <a:ext cx="2914650" cy="255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7359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26</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cxnSp>
        <p:nvCxnSpPr>
          <p:cNvPr id="17" name="直接箭头连接符 5"/>
          <p:cNvCxnSpPr>
            <a:cxnSpLocks noChangeShapeType="1"/>
          </p:cNvCxnSpPr>
          <p:nvPr/>
        </p:nvCxnSpPr>
        <p:spPr bwMode="auto">
          <a:xfrm flipH="1">
            <a:off x="6742388" y="1508580"/>
            <a:ext cx="514350" cy="457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直接箭头连接符 7"/>
          <p:cNvCxnSpPr>
            <a:cxnSpLocks noChangeShapeType="1"/>
          </p:cNvCxnSpPr>
          <p:nvPr/>
        </p:nvCxnSpPr>
        <p:spPr bwMode="auto">
          <a:xfrm flipH="1">
            <a:off x="6999563" y="1565730"/>
            <a:ext cx="314325" cy="14668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直接箭头连接符 9"/>
          <p:cNvCxnSpPr>
            <a:cxnSpLocks noChangeShapeType="1"/>
          </p:cNvCxnSpPr>
          <p:nvPr/>
        </p:nvCxnSpPr>
        <p:spPr bwMode="auto">
          <a:xfrm>
            <a:off x="8704538" y="1508580"/>
            <a:ext cx="47625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直接箭头连接符 11"/>
          <p:cNvCxnSpPr>
            <a:cxnSpLocks noChangeShapeType="1"/>
          </p:cNvCxnSpPr>
          <p:nvPr/>
        </p:nvCxnSpPr>
        <p:spPr bwMode="auto">
          <a:xfrm>
            <a:off x="8609288" y="1565730"/>
            <a:ext cx="333375" cy="14192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TextBox 24"/>
          <p:cNvSpPr txBox="1">
            <a:spLocks noChangeArrowheads="1"/>
          </p:cNvSpPr>
          <p:nvPr/>
        </p:nvSpPr>
        <p:spPr bwMode="auto">
          <a:xfrm>
            <a:off x="6780488" y="1060905"/>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模式五</a:t>
            </a:r>
          </a:p>
        </p:txBody>
      </p:sp>
      <p:sp>
        <p:nvSpPr>
          <p:cNvPr id="22" name="TextBox 33"/>
          <p:cNvSpPr txBox="1">
            <a:spLocks noChangeArrowheads="1"/>
          </p:cNvSpPr>
          <p:nvPr/>
        </p:nvSpPr>
        <p:spPr bwMode="auto">
          <a:xfrm>
            <a:off x="8056838" y="1079955"/>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模式六</a:t>
            </a:r>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9188" y="489405"/>
            <a:ext cx="25146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588" y="3070680"/>
            <a:ext cx="3571875"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9388" y="489405"/>
            <a:ext cx="25146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4938" y="3070680"/>
            <a:ext cx="3376613" cy="289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7359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27</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cxnSp>
        <p:nvCxnSpPr>
          <p:cNvPr id="17" name="直接箭头连接符 5"/>
          <p:cNvCxnSpPr>
            <a:cxnSpLocks noChangeShapeType="1"/>
          </p:cNvCxnSpPr>
          <p:nvPr/>
        </p:nvCxnSpPr>
        <p:spPr bwMode="auto">
          <a:xfrm flipH="1">
            <a:off x="6562044" y="1394348"/>
            <a:ext cx="514350" cy="457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直接箭头连接符 7"/>
          <p:cNvCxnSpPr>
            <a:cxnSpLocks noChangeShapeType="1"/>
          </p:cNvCxnSpPr>
          <p:nvPr/>
        </p:nvCxnSpPr>
        <p:spPr bwMode="auto">
          <a:xfrm flipH="1">
            <a:off x="6819219" y="1451498"/>
            <a:ext cx="314325" cy="14668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直接箭头连接符 9"/>
          <p:cNvCxnSpPr>
            <a:cxnSpLocks noChangeShapeType="1"/>
          </p:cNvCxnSpPr>
          <p:nvPr/>
        </p:nvCxnSpPr>
        <p:spPr bwMode="auto">
          <a:xfrm>
            <a:off x="8524194" y="1394348"/>
            <a:ext cx="47625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直接箭头连接符 11"/>
          <p:cNvCxnSpPr>
            <a:cxnSpLocks noChangeShapeType="1"/>
          </p:cNvCxnSpPr>
          <p:nvPr/>
        </p:nvCxnSpPr>
        <p:spPr bwMode="auto">
          <a:xfrm>
            <a:off x="8428944" y="1451498"/>
            <a:ext cx="333375" cy="14192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TextBox 24"/>
          <p:cNvSpPr txBox="1">
            <a:spLocks noChangeArrowheads="1"/>
          </p:cNvSpPr>
          <p:nvPr/>
        </p:nvSpPr>
        <p:spPr bwMode="auto">
          <a:xfrm>
            <a:off x="6600144" y="946673"/>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模式七</a:t>
            </a:r>
          </a:p>
        </p:txBody>
      </p:sp>
      <p:sp>
        <p:nvSpPr>
          <p:cNvPr id="22" name="TextBox 33"/>
          <p:cNvSpPr txBox="1">
            <a:spLocks noChangeArrowheads="1"/>
          </p:cNvSpPr>
          <p:nvPr/>
        </p:nvSpPr>
        <p:spPr bwMode="auto">
          <a:xfrm>
            <a:off x="7876494" y="965723"/>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模式八</a:t>
            </a:r>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5044" y="346598"/>
            <a:ext cx="2514600" cy="252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044" y="3070748"/>
            <a:ext cx="3325813"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5219" y="346598"/>
            <a:ext cx="25717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1794" y="3070748"/>
            <a:ext cx="3305175" cy="253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7359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28</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cxnSp>
        <p:nvCxnSpPr>
          <p:cNvPr id="17" name="直接箭头连接符 5"/>
          <p:cNvCxnSpPr>
            <a:cxnSpLocks noChangeShapeType="1"/>
          </p:cNvCxnSpPr>
          <p:nvPr/>
        </p:nvCxnSpPr>
        <p:spPr bwMode="auto">
          <a:xfrm flipH="1">
            <a:off x="6650766" y="1490662"/>
            <a:ext cx="514350" cy="4572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直接箭头连接符 7"/>
          <p:cNvCxnSpPr>
            <a:cxnSpLocks noChangeShapeType="1"/>
          </p:cNvCxnSpPr>
          <p:nvPr/>
        </p:nvCxnSpPr>
        <p:spPr bwMode="auto">
          <a:xfrm flipH="1">
            <a:off x="6907941" y="1547812"/>
            <a:ext cx="314325" cy="14668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直接箭头连接符 9"/>
          <p:cNvCxnSpPr>
            <a:cxnSpLocks noChangeShapeType="1"/>
          </p:cNvCxnSpPr>
          <p:nvPr/>
        </p:nvCxnSpPr>
        <p:spPr bwMode="auto">
          <a:xfrm>
            <a:off x="8612916" y="1490662"/>
            <a:ext cx="476250" cy="304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直接箭头连接符 11"/>
          <p:cNvCxnSpPr>
            <a:cxnSpLocks noChangeShapeType="1"/>
          </p:cNvCxnSpPr>
          <p:nvPr/>
        </p:nvCxnSpPr>
        <p:spPr bwMode="auto">
          <a:xfrm>
            <a:off x="8517666" y="1547812"/>
            <a:ext cx="333375" cy="14192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TextBox 24"/>
          <p:cNvSpPr txBox="1">
            <a:spLocks noChangeArrowheads="1"/>
          </p:cNvSpPr>
          <p:nvPr/>
        </p:nvSpPr>
        <p:spPr bwMode="auto">
          <a:xfrm>
            <a:off x="6688866" y="1042987"/>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模式九</a:t>
            </a:r>
          </a:p>
        </p:txBody>
      </p:sp>
      <p:sp>
        <p:nvSpPr>
          <p:cNvPr id="22" name="TextBox 33"/>
          <p:cNvSpPr txBox="1">
            <a:spLocks noChangeArrowheads="1"/>
          </p:cNvSpPr>
          <p:nvPr/>
        </p:nvSpPr>
        <p:spPr bwMode="auto">
          <a:xfrm>
            <a:off x="7965216" y="1062037"/>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模式十</a:t>
            </a:r>
          </a:p>
        </p:txBody>
      </p:sp>
      <p:pic>
        <p:nvPicPr>
          <p:cNvPr id="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741" y="3052762"/>
            <a:ext cx="3438525" cy="271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7166" y="3167062"/>
            <a:ext cx="3124200" cy="252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7565" y="474662"/>
            <a:ext cx="2486025" cy="249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17765" y="474662"/>
            <a:ext cx="2570163"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7359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29</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2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128" y="2699361"/>
            <a:ext cx="3352800" cy="318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1966" y="2596173"/>
            <a:ext cx="2951162" cy="306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4"/>
          <p:cNvSpPr txBox="1">
            <a:spLocks noChangeArrowheads="1"/>
          </p:cNvSpPr>
          <p:nvPr/>
        </p:nvSpPr>
        <p:spPr bwMode="auto">
          <a:xfrm>
            <a:off x="3542128" y="1681773"/>
            <a:ext cx="2819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符合我们预期方向图的模式：</a:t>
            </a:r>
            <a:r>
              <a:rPr lang="en-US" altLang="zh-CN">
                <a:solidFill>
                  <a:schemeClr val="tx1"/>
                </a:solidFill>
              </a:rPr>
              <a:t>1</a:t>
            </a:r>
            <a:r>
              <a:rPr lang="zh-CN" altLang="en-US">
                <a:solidFill>
                  <a:schemeClr val="tx1"/>
                </a:solidFill>
              </a:rPr>
              <a:t>，</a:t>
            </a:r>
            <a:r>
              <a:rPr lang="en-US" altLang="zh-CN">
                <a:solidFill>
                  <a:schemeClr val="tx1"/>
                </a:solidFill>
              </a:rPr>
              <a:t>2</a:t>
            </a:r>
            <a:r>
              <a:rPr lang="zh-CN" altLang="en-US">
                <a:solidFill>
                  <a:schemeClr val="tx1"/>
                </a:solidFill>
              </a:rPr>
              <a:t>，</a:t>
            </a:r>
            <a:r>
              <a:rPr lang="en-US" altLang="zh-CN">
                <a:solidFill>
                  <a:schemeClr val="tx1"/>
                </a:solidFill>
              </a:rPr>
              <a:t>5</a:t>
            </a:r>
            <a:r>
              <a:rPr lang="zh-CN" altLang="en-US">
                <a:solidFill>
                  <a:schemeClr val="tx1"/>
                </a:solidFill>
              </a:rPr>
              <a:t>，</a:t>
            </a:r>
            <a:r>
              <a:rPr lang="en-US" altLang="zh-CN">
                <a:solidFill>
                  <a:schemeClr val="tx1"/>
                </a:solidFill>
              </a:rPr>
              <a:t>6</a:t>
            </a:r>
            <a:r>
              <a:rPr lang="zh-CN" altLang="en-US">
                <a:solidFill>
                  <a:schemeClr val="tx1"/>
                </a:solidFill>
              </a:rPr>
              <a:t>，</a:t>
            </a:r>
            <a:r>
              <a:rPr lang="en-US" altLang="zh-CN">
                <a:solidFill>
                  <a:schemeClr val="tx1"/>
                </a:solidFill>
              </a:rPr>
              <a:t>9</a:t>
            </a:r>
            <a:r>
              <a:rPr lang="zh-CN" altLang="en-US">
                <a:solidFill>
                  <a:schemeClr val="tx1"/>
                </a:solidFill>
              </a:rPr>
              <a:t>，</a:t>
            </a:r>
            <a:r>
              <a:rPr lang="en-US" altLang="zh-CN">
                <a:solidFill>
                  <a:schemeClr val="tx1"/>
                </a:solidFill>
              </a:rPr>
              <a:t>10</a:t>
            </a:r>
            <a:endParaRPr lang="zh-CN" altLang="en-US">
              <a:solidFill>
                <a:schemeClr val="tx1"/>
              </a:solidFill>
            </a:endParaRPr>
          </a:p>
        </p:txBody>
      </p:sp>
      <p:sp>
        <p:nvSpPr>
          <p:cNvPr id="30" name="TextBox 13"/>
          <p:cNvSpPr txBox="1">
            <a:spLocks noChangeArrowheads="1"/>
          </p:cNvSpPr>
          <p:nvPr/>
        </p:nvSpPr>
        <p:spPr bwMode="auto">
          <a:xfrm>
            <a:off x="7885528" y="1662723"/>
            <a:ext cx="327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拥有相同</a:t>
            </a:r>
            <a:r>
              <a:rPr lang="en-US" altLang="zh-CN">
                <a:solidFill>
                  <a:schemeClr val="tx1"/>
                </a:solidFill>
              </a:rPr>
              <a:t>MS</a:t>
            </a:r>
            <a:r>
              <a:rPr lang="zh-CN" altLang="en-US">
                <a:solidFill>
                  <a:schemeClr val="tx1"/>
                </a:solidFill>
              </a:rPr>
              <a:t>及固定特征角的的模式：</a:t>
            </a:r>
            <a:r>
              <a:rPr lang="en-US" altLang="zh-CN">
                <a:solidFill>
                  <a:schemeClr val="tx1"/>
                </a:solidFill>
              </a:rPr>
              <a:t>1</a:t>
            </a:r>
            <a:r>
              <a:rPr lang="zh-CN" altLang="en-US">
                <a:solidFill>
                  <a:schemeClr val="tx1"/>
                </a:solidFill>
              </a:rPr>
              <a:t>，</a:t>
            </a:r>
            <a:r>
              <a:rPr lang="en-US" altLang="zh-CN">
                <a:solidFill>
                  <a:schemeClr val="tx1"/>
                </a:solidFill>
              </a:rPr>
              <a:t>2</a:t>
            </a:r>
            <a:r>
              <a:rPr lang="zh-CN" altLang="en-US">
                <a:solidFill>
                  <a:schemeClr val="tx1"/>
                </a:solidFill>
              </a:rPr>
              <a:t>，</a:t>
            </a:r>
            <a:r>
              <a:rPr lang="en-US" altLang="zh-CN">
                <a:solidFill>
                  <a:schemeClr val="tx1"/>
                </a:solidFill>
              </a:rPr>
              <a:t>3</a:t>
            </a:r>
            <a:r>
              <a:rPr lang="zh-CN" altLang="en-US">
                <a:solidFill>
                  <a:schemeClr val="tx1"/>
                </a:solidFill>
              </a:rPr>
              <a:t>，</a:t>
            </a:r>
            <a:r>
              <a:rPr lang="en-US" altLang="zh-CN">
                <a:solidFill>
                  <a:schemeClr val="tx1"/>
                </a:solidFill>
              </a:rPr>
              <a:t>4</a:t>
            </a:r>
            <a:r>
              <a:rPr lang="zh-CN" altLang="en-US">
                <a:solidFill>
                  <a:schemeClr val="tx1"/>
                </a:solidFill>
              </a:rPr>
              <a:t>，</a:t>
            </a:r>
            <a:r>
              <a:rPr lang="en-US" altLang="zh-CN">
                <a:solidFill>
                  <a:schemeClr val="tx1"/>
                </a:solidFill>
              </a:rPr>
              <a:t>9</a:t>
            </a:r>
            <a:r>
              <a:rPr lang="zh-CN" altLang="en-US">
                <a:solidFill>
                  <a:schemeClr val="tx1"/>
                </a:solidFill>
              </a:rPr>
              <a:t>，</a:t>
            </a:r>
            <a:r>
              <a:rPr lang="en-US" altLang="zh-CN">
                <a:solidFill>
                  <a:schemeClr val="tx1"/>
                </a:solidFill>
              </a:rPr>
              <a:t>10</a:t>
            </a:r>
            <a:endParaRPr lang="zh-CN" altLang="en-US">
              <a:solidFill>
                <a:schemeClr val="tx1"/>
              </a:solidFill>
            </a:endParaRPr>
          </a:p>
        </p:txBody>
      </p:sp>
      <p:sp>
        <p:nvSpPr>
          <p:cNvPr id="31" name="TextBox 1"/>
          <p:cNvSpPr txBox="1">
            <a:spLocks noChangeArrowheads="1"/>
          </p:cNvSpPr>
          <p:nvPr/>
        </p:nvSpPr>
        <p:spPr bwMode="auto">
          <a:xfrm>
            <a:off x="3618328" y="386373"/>
            <a:ext cx="2667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实际应用需要中间打孔，希望不破坏原有电流。</a:t>
            </a:r>
          </a:p>
        </p:txBody>
      </p:sp>
      <p:sp>
        <p:nvSpPr>
          <p:cNvPr id="32" name="TextBox 15"/>
          <p:cNvSpPr txBox="1">
            <a:spLocks noChangeArrowheads="1"/>
          </p:cNvSpPr>
          <p:nvPr/>
        </p:nvSpPr>
        <p:spPr bwMode="auto">
          <a:xfrm>
            <a:off x="8037928" y="386373"/>
            <a:ext cx="3124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需要有相同特征值及固定特征角激励产生圆极化波</a:t>
            </a:r>
          </a:p>
        </p:txBody>
      </p:sp>
      <p:sp>
        <p:nvSpPr>
          <p:cNvPr id="33" name="下箭头 2"/>
          <p:cNvSpPr>
            <a:spLocks noChangeArrowheads="1"/>
          </p:cNvSpPr>
          <p:nvPr/>
        </p:nvSpPr>
        <p:spPr bwMode="auto">
          <a:xfrm>
            <a:off x="4380328" y="1072173"/>
            <a:ext cx="990600" cy="590550"/>
          </a:xfrm>
          <a:prstGeom prst="downArrow">
            <a:avLst>
              <a:gd name="adj1" fmla="val 50000"/>
              <a:gd name="adj2" fmla="val 50000"/>
            </a:avLst>
          </a:prstGeom>
          <a:solidFill>
            <a:schemeClr val="accent1"/>
          </a:solidFill>
          <a:ln w="9525" algn="ctr">
            <a:solidFill>
              <a:schemeClr val="tx1"/>
            </a:solidFill>
            <a:round/>
            <a:headEnd/>
            <a:tailEnd/>
          </a:ln>
        </p:spPr>
        <p:txBody>
          <a:bodyPr/>
          <a:lstStyle/>
          <a:p>
            <a:pPr algn="ctr" eaLnBrk="0" hangingPunct="0">
              <a:buFontTx/>
              <a:buNone/>
            </a:pPr>
            <a:endParaRPr lang="zh-CN" altLang="en-US">
              <a:latin typeface="Arial" pitchFamily="34" charset="0"/>
            </a:endParaRPr>
          </a:p>
        </p:txBody>
      </p:sp>
      <p:sp>
        <p:nvSpPr>
          <p:cNvPr id="34" name="下箭头 17"/>
          <p:cNvSpPr>
            <a:spLocks noChangeArrowheads="1"/>
          </p:cNvSpPr>
          <p:nvPr/>
        </p:nvSpPr>
        <p:spPr bwMode="auto">
          <a:xfrm>
            <a:off x="9028528" y="1072173"/>
            <a:ext cx="990600" cy="590550"/>
          </a:xfrm>
          <a:prstGeom prst="downArrow">
            <a:avLst>
              <a:gd name="adj1" fmla="val 50000"/>
              <a:gd name="adj2" fmla="val 50000"/>
            </a:avLst>
          </a:prstGeom>
          <a:solidFill>
            <a:schemeClr val="accent1"/>
          </a:solidFill>
          <a:ln w="9525" algn="ctr">
            <a:solidFill>
              <a:schemeClr val="tx1"/>
            </a:solidFill>
            <a:round/>
            <a:headEnd/>
            <a:tailEnd/>
          </a:ln>
        </p:spPr>
        <p:txBody>
          <a:bodyPr/>
          <a:lstStyle/>
          <a:p>
            <a:pPr algn="ctr" eaLnBrk="0" hangingPunct="0">
              <a:buFontTx/>
              <a:buNone/>
            </a:pPr>
            <a:endParaRPr lang="zh-CN" altLang="en-US">
              <a:latin typeface="Arial" pitchFamily="34" charset="0"/>
            </a:endParaRPr>
          </a:p>
        </p:txBody>
      </p:sp>
      <p:cxnSp>
        <p:nvCxnSpPr>
          <p:cNvPr id="35" name="直接箭头连接符 4"/>
          <p:cNvCxnSpPr>
            <a:cxnSpLocks noChangeShapeType="1"/>
          </p:cNvCxnSpPr>
          <p:nvPr/>
        </p:nvCxnSpPr>
        <p:spPr bwMode="auto">
          <a:xfrm>
            <a:off x="4875628" y="2519973"/>
            <a:ext cx="1638300" cy="11430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 name="直接箭头连接符 8"/>
          <p:cNvCxnSpPr>
            <a:cxnSpLocks noChangeShapeType="1"/>
          </p:cNvCxnSpPr>
          <p:nvPr/>
        </p:nvCxnSpPr>
        <p:spPr bwMode="auto">
          <a:xfrm flipH="1">
            <a:off x="7809328" y="2367573"/>
            <a:ext cx="1714500" cy="12954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7" name="TextBox 12"/>
          <p:cNvSpPr txBox="1">
            <a:spLocks noChangeArrowheads="1"/>
          </p:cNvSpPr>
          <p:nvPr/>
        </p:nvSpPr>
        <p:spPr bwMode="auto">
          <a:xfrm>
            <a:off x="6209128" y="2691423"/>
            <a:ext cx="198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考虑对应</a:t>
            </a:r>
            <a:r>
              <a:rPr lang="en-US" altLang="zh-CN">
                <a:solidFill>
                  <a:schemeClr val="tx1"/>
                </a:solidFill>
              </a:rPr>
              <a:t>RFID</a:t>
            </a:r>
            <a:r>
              <a:rPr lang="zh-CN" altLang="en-US">
                <a:solidFill>
                  <a:schemeClr val="tx1"/>
                </a:solidFill>
              </a:rPr>
              <a:t>频率及实际应用</a:t>
            </a:r>
          </a:p>
        </p:txBody>
      </p:sp>
      <p:sp>
        <p:nvSpPr>
          <p:cNvPr id="38" name="TextBox 14"/>
          <p:cNvSpPr txBox="1">
            <a:spLocks noChangeArrowheads="1"/>
          </p:cNvSpPr>
          <p:nvPr/>
        </p:nvSpPr>
        <p:spPr bwMode="auto">
          <a:xfrm>
            <a:off x="6209128" y="3923323"/>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模式一、模式二</a:t>
            </a:r>
          </a:p>
        </p:txBody>
      </p:sp>
    </p:spTree>
    <p:extLst>
      <p:ext uri="{BB962C8B-B14F-4D97-AF65-F5344CB8AC3E}">
        <p14:creationId xmlns:p14="http://schemas.microsoft.com/office/powerpoint/2010/main" val="1900027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453" y="1268760"/>
            <a:ext cx="12290276" cy="4464496"/>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5"/>
          <p:cNvSpPr>
            <a:spLocks/>
          </p:cNvSpPr>
          <p:nvPr/>
        </p:nvSpPr>
        <p:spPr bwMode="auto">
          <a:xfrm>
            <a:off x="1300528" y="4365104"/>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4" name="KSO_Shape"/>
          <p:cNvSpPr>
            <a:spLocks/>
          </p:cNvSpPr>
          <p:nvPr/>
        </p:nvSpPr>
        <p:spPr bwMode="auto">
          <a:xfrm>
            <a:off x="1599689" y="4676789"/>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rgbClr val="2F5EB0"/>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001243" y="2571213"/>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9"/>
          <p:cNvSpPr txBox="1"/>
          <p:nvPr/>
        </p:nvSpPr>
        <p:spPr>
          <a:xfrm>
            <a:off x="841003" y="2120642"/>
            <a:ext cx="2103040" cy="2100575"/>
          </a:xfrm>
          <a:prstGeom prst="rect">
            <a:avLst/>
          </a:prstGeom>
          <a:noFill/>
        </p:spPr>
        <p:txBody>
          <a:bodyPr wrap="square" lIns="68580" tIns="34290" rIns="68580" bIns="34290" rtlCol="0">
            <a:spAutoFit/>
          </a:bodyPr>
          <a:lstStyle/>
          <a:p>
            <a:pPr marL="0" lvl="1" algn="ctr"/>
            <a:r>
              <a:rPr lang="zh-CN" altLang="en-US" sz="6600" b="1" dirty="0">
                <a:latin typeface="微软雅黑" pitchFamily="34" charset="-122"/>
                <a:ea typeface="微软雅黑" pitchFamily="34" charset="-122"/>
              </a:rPr>
              <a:t>终端</a:t>
            </a:r>
            <a:r>
              <a:rPr lang="zh-CN" altLang="en-US" sz="6600" b="1" dirty="0" smtClean="0">
                <a:latin typeface="微软雅黑" pitchFamily="34" charset="-122"/>
                <a:ea typeface="微软雅黑" pitchFamily="34" charset="-122"/>
              </a:rPr>
              <a:t>天线</a:t>
            </a:r>
            <a:endParaRPr lang="en-US" altLang="zh-CN" sz="6600" b="1" dirty="0" smtClean="0">
              <a:latin typeface="微软雅黑" pitchFamily="34" charset="-122"/>
              <a:ea typeface="微软雅黑" pitchFamily="34" charset="-122"/>
            </a:endParaRPr>
          </a:p>
        </p:txBody>
      </p:sp>
      <p:grpSp>
        <p:nvGrpSpPr>
          <p:cNvPr id="23" name="组合 22"/>
          <p:cNvGrpSpPr/>
          <p:nvPr/>
        </p:nvGrpSpPr>
        <p:grpSpPr>
          <a:xfrm>
            <a:off x="4689341" y="1900086"/>
            <a:ext cx="5495178" cy="634597"/>
            <a:chOff x="4509537" y="3258334"/>
            <a:chExt cx="1442600" cy="1920438"/>
          </a:xfrm>
        </p:grpSpPr>
        <p:sp>
          <p:nvSpPr>
            <p:cNvPr id="24" name="文本框 9"/>
            <p:cNvSpPr txBox="1"/>
            <p:nvPr/>
          </p:nvSpPr>
          <p:spPr>
            <a:xfrm>
              <a:off x="4728002" y="3380291"/>
              <a:ext cx="1224135" cy="1676527"/>
            </a:xfrm>
            <a:prstGeom prst="rect">
              <a:avLst/>
            </a:prstGeom>
            <a:noFill/>
          </p:spPr>
          <p:txBody>
            <a:bodyPr wrap="square" lIns="0" tIns="0" rIns="0" bIns="0" rtlCol="0">
              <a:spAutoFit/>
            </a:bodyPr>
            <a:lstStyle/>
            <a:p>
              <a:r>
                <a:rPr lang="zh-CN" altLang="en-US" dirty="0" smtClean="0">
                  <a:solidFill>
                    <a:schemeClr val="bg1"/>
                  </a:solidFill>
                </a:rPr>
                <a:t>终端</a:t>
              </a:r>
              <a:r>
                <a:rPr lang="zh-CN" altLang="en-US" dirty="0">
                  <a:solidFill>
                    <a:schemeClr val="bg1"/>
                  </a:solidFill>
                </a:rPr>
                <a:t>是一类设备的总称，应用于这类设备的天线就是终端天线。</a:t>
              </a:r>
            </a:p>
          </p:txBody>
        </p:sp>
        <p:grpSp>
          <p:nvGrpSpPr>
            <p:cNvPr id="25" name="组合 24"/>
            <p:cNvGrpSpPr/>
            <p:nvPr/>
          </p:nvGrpSpPr>
          <p:grpSpPr>
            <a:xfrm>
              <a:off x="4509537" y="3258334"/>
              <a:ext cx="168552" cy="1920438"/>
              <a:chOff x="5145341" y="3658965"/>
              <a:chExt cx="168552" cy="1920438"/>
            </a:xfrm>
          </p:grpSpPr>
          <p:sp>
            <p:nvSpPr>
              <p:cNvPr id="26" name="椭圆 25"/>
              <p:cNvSpPr/>
              <p:nvPr/>
            </p:nvSpPr>
            <p:spPr>
              <a:xfrm>
                <a:off x="5145341" y="3658965"/>
                <a:ext cx="168551" cy="1920438"/>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等腰三角形 26"/>
              <p:cNvSpPr/>
              <p:nvPr/>
            </p:nvSpPr>
            <p:spPr>
              <a:xfrm rot="5400000">
                <a:off x="4539811" y="4559446"/>
                <a:ext cx="1428681"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03</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第一章  研究背景</a:t>
            </a:r>
            <a:endParaRPr lang="en-US" altLang="ko-KR" kern="0" dirty="0" smtClean="0">
              <a:solidFill>
                <a:srgbClr val="2F5EB0"/>
              </a:solidFill>
              <a:latin typeface="微软雅黑" pitchFamily="34" charset="-122"/>
              <a:ea typeface="微软雅黑" pitchFamily="34" charset="-122"/>
            </a:endParaRPr>
          </a:p>
        </p:txBody>
      </p:sp>
      <p:sp>
        <p:nvSpPr>
          <p:cNvPr id="61"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4466083" y="2983885"/>
            <a:ext cx="6096000" cy="1754326"/>
          </a:xfrm>
          <a:prstGeom prst="rect">
            <a:avLst/>
          </a:prstGeom>
        </p:spPr>
        <p:txBody>
          <a:bodyPr>
            <a:spAutoFit/>
          </a:bodyPr>
          <a:lstStyle/>
          <a:p>
            <a:r>
              <a:rPr lang="zh-CN" altLang="en-US" dirty="0">
                <a:solidFill>
                  <a:schemeClr val="bg1"/>
                </a:solidFill>
              </a:rPr>
              <a:t>终端（</a:t>
            </a:r>
            <a:r>
              <a:rPr lang="en-US" altLang="zh-CN" dirty="0">
                <a:solidFill>
                  <a:schemeClr val="bg1"/>
                </a:solidFill>
              </a:rPr>
              <a:t>Terminal</a:t>
            </a:r>
            <a:r>
              <a:rPr lang="zh-CN" altLang="en-US" dirty="0">
                <a:solidFill>
                  <a:schemeClr val="bg1"/>
                </a:solidFill>
              </a:rPr>
              <a:t>）也称终端设备，是计算机网络中处于网络最外围的设备，主要用于用户信息的输入以及处理结果的输出等</a:t>
            </a:r>
            <a:r>
              <a:rPr lang="zh-CN" altLang="en-US" dirty="0" smtClean="0">
                <a:solidFill>
                  <a:schemeClr val="bg1"/>
                </a:solidFill>
              </a:rPr>
              <a:t>。</a:t>
            </a:r>
            <a:endParaRPr lang="en-US" altLang="zh-CN" dirty="0" smtClean="0">
              <a:solidFill>
                <a:schemeClr val="bg1"/>
              </a:solidFill>
            </a:endParaRPr>
          </a:p>
          <a:p>
            <a:r>
              <a:rPr lang="zh-CN" altLang="en-US" dirty="0">
                <a:solidFill>
                  <a:schemeClr val="bg1"/>
                </a:solidFill>
              </a:rPr>
              <a:t>随着移动网络的发展，移动终端（如手机、</a:t>
            </a:r>
            <a:r>
              <a:rPr lang="en-US" altLang="zh-CN" dirty="0">
                <a:solidFill>
                  <a:schemeClr val="bg1"/>
                </a:solidFill>
              </a:rPr>
              <a:t>PAD</a:t>
            </a:r>
            <a:r>
              <a:rPr lang="zh-CN" altLang="en-US" dirty="0">
                <a:solidFill>
                  <a:schemeClr val="bg1"/>
                </a:solidFill>
              </a:rPr>
              <a:t>）等得到了广泛的应用。此时，终端不仅能承担输入输出的工作，同时也能进行一定的运算和处理，实现部分系统功能。</a:t>
            </a:r>
          </a:p>
        </p:txBody>
      </p:sp>
      <p:sp>
        <p:nvSpPr>
          <p:cNvPr id="64" name="矩形 63"/>
          <p:cNvSpPr/>
          <p:nvPr/>
        </p:nvSpPr>
        <p:spPr>
          <a:xfrm>
            <a:off x="4208483" y="2201881"/>
            <a:ext cx="6394364" cy="369332"/>
          </a:xfrm>
          <a:prstGeom prst="rect">
            <a:avLst/>
          </a:prstGeom>
        </p:spPr>
        <p:txBody>
          <a:bodyPr wrap="square">
            <a:spAutoFit/>
          </a:bodyPr>
          <a:lstStyle/>
          <a:p>
            <a:r>
              <a:rPr lang="zh-CN" altLang="en-US" dirty="0" smtClean="0">
                <a:solidFill>
                  <a:schemeClr val="bg1"/>
                </a:solidFill>
              </a:rPr>
              <a:t>狭义：手机、手表</a:t>
            </a:r>
            <a:endParaRPr lang="zh-CN" altLang="en-US" dirty="0">
              <a:solidFill>
                <a:schemeClr val="bg1"/>
              </a:solidFill>
            </a:endParaRPr>
          </a:p>
        </p:txBody>
      </p:sp>
      <p:sp>
        <p:nvSpPr>
          <p:cNvPr id="65" name="矩形 64"/>
          <p:cNvSpPr/>
          <p:nvPr/>
        </p:nvSpPr>
        <p:spPr>
          <a:xfrm>
            <a:off x="4208483" y="3354009"/>
            <a:ext cx="6394364" cy="923330"/>
          </a:xfrm>
          <a:prstGeom prst="rect">
            <a:avLst/>
          </a:prstGeom>
        </p:spPr>
        <p:txBody>
          <a:bodyPr wrap="square">
            <a:spAutoFit/>
          </a:bodyPr>
          <a:lstStyle/>
          <a:p>
            <a:r>
              <a:rPr lang="zh-CN" altLang="en-US" dirty="0" smtClean="0">
                <a:solidFill>
                  <a:schemeClr val="bg1"/>
                </a:solidFill>
              </a:rPr>
              <a:t>广义：移动通信终端</a:t>
            </a:r>
            <a:endParaRPr lang="en-US" altLang="zh-CN" dirty="0" smtClean="0">
              <a:solidFill>
                <a:schemeClr val="bg1"/>
              </a:solidFill>
            </a:endParaRPr>
          </a:p>
          <a:p>
            <a:r>
              <a:rPr lang="en-US" altLang="zh-CN" dirty="0">
                <a:solidFill>
                  <a:schemeClr val="bg1"/>
                </a:solidFill>
              </a:rPr>
              <a:t> </a:t>
            </a:r>
            <a:r>
              <a:rPr lang="en-US" altLang="zh-CN" dirty="0" smtClean="0">
                <a:solidFill>
                  <a:schemeClr val="bg1"/>
                </a:solidFill>
              </a:rPr>
              <a:t>            RFID</a:t>
            </a:r>
            <a:r>
              <a:rPr lang="zh-CN" altLang="en-US" dirty="0" smtClean="0">
                <a:solidFill>
                  <a:schemeClr val="bg1"/>
                </a:solidFill>
              </a:rPr>
              <a:t>射频设备（标签、读写器）</a:t>
            </a:r>
            <a:endParaRPr lang="en-US" altLang="zh-CN" dirty="0" smtClean="0">
              <a:solidFill>
                <a:schemeClr val="bg1"/>
              </a:solidFill>
            </a:endParaRPr>
          </a:p>
          <a:p>
            <a:r>
              <a:rPr lang="en-US" altLang="zh-CN" dirty="0" smtClean="0">
                <a:solidFill>
                  <a:schemeClr val="bg1"/>
                </a:solidFill>
              </a:rPr>
              <a:t>             </a:t>
            </a:r>
            <a:r>
              <a:rPr lang="zh-CN" altLang="en-US" dirty="0" smtClean="0">
                <a:solidFill>
                  <a:schemeClr val="bg1"/>
                </a:solidFill>
              </a:rPr>
              <a:t>车载、机载移动终端等</a:t>
            </a:r>
            <a:endParaRPr lang="zh-CN" altLang="en-US" dirty="0">
              <a:solidFill>
                <a:schemeClr val="bg1"/>
              </a:solidFill>
            </a:endParaRPr>
          </a:p>
        </p:txBody>
      </p:sp>
      <p:sp>
        <p:nvSpPr>
          <p:cNvPr id="66" name="矩形 65"/>
          <p:cNvSpPr/>
          <p:nvPr/>
        </p:nvSpPr>
        <p:spPr>
          <a:xfrm>
            <a:off x="8973328" y="2061347"/>
            <a:ext cx="2422381" cy="2585323"/>
          </a:xfrm>
          <a:prstGeom prst="rect">
            <a:avLst/>
          </a:prstGeom>
        </p:spPr>
        <p:txBody>
          <a:bodyPr wrap="square">
            <a:spAutoFit/>
          </a:bodyPr>
          <a:lstStyle/>
          <a:p>
            <a:r>
              <a:rPr lang="zh-CN" altLang="en-US" dirty="0" smtClean="0">
                <a:solidFill>
                  <a:schemeClr val="bg1"/>
                </a:solidFill>
              </a:rPr>
              <a:t>与大型阵列天线对比，终端天线一般依附于载体的表面，所处环境复杂（载体及环境不会轻易改变），还经常受到外观、尺寸的限制，时常产生匹配恶化，方向图异变的现象。</a:t>
            </a:r>
            <a:endParaRPr lang="en-US" altLang="zh-CN" dirty="0" smtClean="0">
              <a:solidFill>
                <a:schemeClr val="bg1"/>
              </a:solidFill>
            </a:endParaRPr>
          </a:p>
        </p:txBody>
      </p:sp>
    </p:spTree>
    <p:extLst>
      <p:ext uri="{BB962C8B-B14F-4D97-AF65-F5344CB8AC3E}">
        <p14:creationId xmlns:p14="http://schemas.microsoft.com/office/powerpoint/2010/main" val="4040058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23"/>
                                        </p:tgtEl>
                                        <p:attrNameLst>
                                          <p:attrName>ppt_x</p:attrName>
                                        </p:attrNameLst>
                                      </p:cBhvr>
                                      <p:tavLst>
                                        <p:tav tm="0">
                                          <p:val>
                                            <p:strVal val="ppt_x"/>
                                          </p:val>
                                        </p:tav>
                                        <p:tav tm="100000">
                                          <p:val>
                                            <p:strVal val="ppt_x"/>
                                          </p:val>
                                        </p:tav>
                                      </p:tavLst>
                                    </p:anim>
                                    <p:anim calcmode="lin" valueType="num">
                                      <p:cBhvr additive="base">
                                        <p:cTn id="45" dur="500"/>
                                        <p:tgtEl>
                                          <p:spTgt spid="23"/>
                                        </p:tgtEl>
                                        <p:attrNameLst>
                                          <p:attrName>ppt_y</p:attrName>
                                        </p:attrNameLst>
                                      </p:cBhvr>
                                      <p:tavLst>
                                        <p:tav tm="0">
                                          <p:val>
                                            <p:strVal val="ppt_y"/>
                                          </p:val>
                                        </p:tav>
                                        <p:tav tm="100000">
                                          <p:val>
                                            <p:strVal val="1+ppt_h/2"/>
                                          </p:val>
                                        </p:tav>
                                      </p:tavLst>
                                    </p:anim>
                                    <p:set>
                                      <p:cBhvr>
                                        <p:cTn id="46" dur="1" fill="hold">
                                          <p:stCondLst>
                                            <p:cond delay="499"/>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xit" presetSubtype="4" fill="hold" grpId="1" nodeType="clickEffect">
                                  <p:stCondLst>
                                    <p:cond delay="0"/>
                                  </p:stCondLst>
                                  <p:childTnLst>
                                    <p:anim calcmode="lin" valueType="num">
                                      <p:cBhvr additive="base">
                                        <p:cTn id="50" dur="500"/>
                                        <p:tgtEl>
                                          <p:spTgt spid="19"/>
                                        </p:tgtEl>
                                        <p:attrNameLst>
                                          <p:attrName>ppt_x</p:attrName>
                                        </p:attrNameLst>
                                      </p:cBhvr>
                                      <p:tavLst>
                                        <p:tav tm="0">
                                          <p:val>
                                            <p:strVal val="ppt_x"/>
                                          </p:val>
                                        </p:tav>
                                        <p:tav tm="100000">
                                          <p:val>
                                            <p:strVal val="ppt_x"/>
                                          </p:val>
                                        </p:tav>
                                      </p:tavLst>
                                    </p:anim>
                                    <p:anim calcmode="lin" valueType="num">
                                      <p:cBhvr additive="base">
                                        <p:cTn id="51" dur="500"/>
                                        <p:tgtEl>
                                          <p:spTgt spid="19"/>
                                        </p:tgtEl>
                                        <p:attrNameLst>
                                          <p:attrName>ppt_y</p:attrName>
                                        </p:attrNameLst>
                                      </p:cBhvr>
                                      <p:tavLst>
                                        <p:tav tm="0">
                                          <p:val>
                                            <p:strVal val="ppt_y"/>
                                          </p:val>
                                        </p:tav>
                                        <p:tav tm="100000">
                                          <p:val>
                                            <p:strVal val="1+ppt_h/2"/>
                                          </p:val>
                                        </p:tav>
                                      </p:tavLst>
                                    </p:anim>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fade">
                                      <p:cBhvr>
                                        <p:cTn id="57" dur="1000"/>
                                        <p:tgtEl>
                                          <p:spTgt spid="64"/>
                                        </p:tgtEl>
                                      </p:cBhvr>
                                    </p:animEffect>
                                    <p:anim calcmode="lin" valueType="num">
                                      <p:cBhvr>
                                        <p:cTn id="58" dur="1000" fill="hold"/>
                                        <p:tgtEl>
                                          <p:spTgt spid="64"/>
                                        </p:tgtEl>
                                        <p:attrNameLst>
                                          <p:attrName>ppt_x</p:attrName>
                                        </p:attrNameLst>
                                      </p:cBhvr>
                                      <p:tavLst>
                                        <p:tav tm="0">
                                          <p:val>
                                            <p:strVal val="#ppt_x"/>
                                          </p:val>
                                        </p:tav>
                                        <p:tav tm="100000">
                                          <p:val>
                                            <p:strVal val="#ppt_x"/>
                                          </p:val>
                                        </p:tav>
                                      </p:tavLst>
                                    </p:anim>
                                    <p:anim calcmode="lin" valueType="num">
                                      <p:cBhvr>
                                        <p:cTn id="59" dur="1000" fill="hold"/>
                                        <p:tgtEl>
                                          <p:spTgt spid="6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1000"/>
                                        <p:tgtEl>
                                          <p:spTgt spid="65"/>
                                        </p:tgtEl>
                                      </p:cBhvr>
                                    </p:animEffect>
                                    <p:anim calcmode="lin" valueType="num">
                                      <p:cBhvr>
                                        <p:cTn id="63" dur="1000" fill="hold"/>
                                        <p:tgtEl>
                                          <p:spTgt spid="65"/>
                                        </p:tgtEl>
                                        <p:attrNameLst>
                                          <p:attrName>ppt_x</p:attrName>
                                        </p:attrNameLst>
                                      </p:cBhvr>
                                      <p:tavLst>
                                        <p:tav tm="0">
                                          <p:val>
                                            <p:strVal val="#ppt_x"/>
                                          </p:val>
                                        </p:tav>
                                        <p:tav tm="100000">
                                          <p:val>
                                            <p:strVal val="#ppt_x"/>
                                          </p:val>
                                        </p:tav>
                                      </p:tavLst>
                                    </p:anim>
                                    <p:anim calcmode="lin" valueType="num">
                                      <p:cBhvr>
                                        <p:cTn id="64"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fade">
                                      <p:cBhvr>
                                        <p:cTn id="69" dur="1000"/>
                                        <p:tgtEl>
                                          <p:spTgt spid="66"/>
                                        </p:tgtEl>
                                      </p:cBhvr>
                                    </p:animEffect>
                                    <p:anim calcmode="lin" valueType="num">
                                      <p:cBhvr>
                                        <p:cTn id="70" dur="1000" fill="hold"/>
                                        <p:tgtEl>
                                          <p:spTgt spid="66"/>
                                        </p:tgtEl>
                                        <p:attrNameLst>
                                          <p:attrName>ppt_x</p:attrName>
                                        </p:attrNameLst>
                                      </p:cBhvr>
                                      <p:tavLst>
                                        <p:tav tm="0">
                                          <p:val>
                                            <p:strVal val="#ppt_x"/>
                                          </p:val>
                                        </p:tav>
                                        <p:tav tm="100000">
                                          <p:val>
                                            <p:strVal val="#ppt_x"/>
                                          </p:val>
                                        </p:tav>
                                      </p:tavLst>
                                    </p:anim>
                                    <p:anim calcmode="lin" valueType="num">
                                      <p:cBhvr>
                                        <p:cTn id="71"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p:bldP spid="19" grpId="0"/>
      <p:bldP spid="19" grpId="1"/>
      <p:bldP spid="64" grpId="0"/>
      <p:bldP spid="65" grpId="0"/>
      <p:bldP spid="6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30</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7311" y="356123"/>
            <a:ext cx="22320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21923" y="346598"/>
            <a:ext cx="22098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4123" y="3242198"/>
            <a:ext cx="24384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3161" y="3221561"/>
            <a:ext cx="2727325" cy="209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1" name="直接箭头连接符 10"/>
          <p:cNvCxnSpPr>
            <a:cxnSpLocks noChangeShapeType="1"/>
          </p:cNvCxnSpPr>
          <p:nvPr/>
        </p:nvCxnSpPr>
        <p:spPr bwMode="auto">
          <a:xfrm flipH="1">
            <a:off x="6264423" y="889523"/>
            <a:ext cx="514350" cy="4000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2" name="直接箭头连接符 11"/>
          <p:cNvCxnSpPr>
            <a:cxnSpLocks noChangeShapeType="1"/>
          </p:cNvCxnSpPr>
          <p:nvPr/>
        </p:nvCxnSpPr>
        <p:spPr bwMode="auto">
          <a:xfrm flipH="1">
            <a:off x="5997723" y="889523"/>
            <a:ext cx="838200" cy="233203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3" name="直接箭头连接符 12"/>
          <p:cNvCxnSpPr>
            <a:cxnSpLocks noChangeShapeType="1"/>
          </p:cNvCxnSpPr>
          <p:nvPr/>
        </p:nvCxnSpPr>
        <p:spPr bwMode="auto">
          <a:xfrm>
            <a:off x="8359923" y="1146698"/>
            <a:ext cx="666750" cy="952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4" name="直接箭头连接符 13"/>
          <p:cNvCxnSpPr>
            <a:cxnSpLocks noChangeShapeType="1"/>
          </p:cNvCxnSpPr>
          <p:nvPr/>
        </p:nvCxnSpPr>
        <p:spPr bwMode="auto">
          <a:xfrm>
            <a:off x="8207523" y="1289573"/>
            <a:ext cx="819150" cy="18764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5" name="TextBox 14"/>
          <p:cNvSpPr txBox="1">
            <a:spLocks noChangeArrowheads="1"/>
          </p:cNvSpPr>
          <p:nvPr/>
        </p:nvSpPr>
        <p:spPr bwMode="auto">
          <a:xfrm>
            <a:off x="6683523" y="384698"/>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模式一</a:t>
            </a:r>
          </a:p>
        </p:txBody>
      </p:sp>
      <p:sp>
        <p:nvSpPr>
          <p:cNvPr id="46" name="TextBox 15"/>
          <p:cNvSpPr txBox="1">
            <a:spLocks noChangeArrowheads="1"/>
          </p:cNvSpPr>
          <p:nvPr/>
        </p:nvSpPr>
        <p:spPr bwMode="auto">
          <a:xfrm>
            <a:off x="7407423" y="889523"/>
            <a:ext cx="990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模式二</a:t>
            </a:r>
          </a:p>
        </p:txBody>
      </p:sp>
      <p:sp>
        <p:nvSpPr>
          <p:cNvPr id="47" name="TextBox 21"/>
          <p:cNvSpPr txBox="1">
            <a:spLocks noChangeArrowheads="1"/>
          </p:cNvSpPr>
          <p:nvPr/>
        </p:nvSpPr>
        <p:spPr bwMode="auto">
          <a:xfrm>
            <a:off x="6569223" y="2091261"/>
            <a:ext cx="19812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a:solidFill>
                  <a:schemeClr val="tx1"/>
                </a:solidFill>
              </a:rPr>
              <a:t>1.</a:t>
            </a:r>
            <a:r>
              <a:rPr lang="zh-CN" altLang="en-US">
                <a:solidFill>
                  <a:schemeClr val="tx1"/>
                </a:solidFill>
              </a:rPr>
              <a:t>选择电流最大处探针激励</a:t>
            </a:r>
            <a:endParaRPr lang="en-US" altLang="zh-CN">
              <a:solidFill>
                <a:schemeClr val="tx1"/>
              </a:solidFill>
            </a:endParaRPr>
          </a:p>
          <a:p>
            <a:pPr eaLnBrk="1" hangingPunct="1"/>
            <a:r>
              <a:rPr lang="en-US" altLang="zh-CN">
                <a:solidFill>
                  <a:schemeClr val="tx1"/>
                </a:solidFill>
              </a:rPr>
              <a:t>2.</a:t>
            </a:r>
            <a:r>
              <a:rPr lang="zh-CN" altLang="en-US">
                <a:solidFill>
                  <a:schemeClr val="tx1"/>
                </a:solidFill>
              </a:rPr>
              <a:t>激励处与中心连线夹角为</a:t>
            </a:r>
            <a:r>
              <a:rPr lang="en-US" altLang="zh-CN">
                <a:solidFill>
                  <a:schemeClr val="tx1"/>
                </a:solidFill>
              </a:rPr>
              <a:t>45</a:t>
            </a:r>
            <a:r>
              <a:rPr lang="zh-CN" altLang="en-US">
                <a:solidFill>
                  <a:schemeClr val="tx1"/>
                </a:solidFill>
              </a:rPr>
              <a:t>度；</a:t>
            </a:r>
            <a:endParaRPr lang="en-US" altLang="zh-CN">
              <a:solidFill>
                <a:schemeClr val="tx1"/>
              </a:solidFill>
            </a:endParaRPr>
          </a:p>
          <a:p>
            <a:pPr eaLnBrk="1" hangingPunct="1"/>
            <a:r>
              <a:rPr lang="en-US" altLang="zh-CN">
                <a:solidFill>
                  <a:schemeClr val="tx1"/>
                </a:solidFill>
              </a:rPr>
              <a:t>3.</a:t>
            </a:r>
            <a:r>
              <a:rPr lang="zh-CN" altLang="en-US">
                <a:solidFill>
                  <a:schemeClr val="tx1"/>
                </a:solidFill>
              </a:rPr>
              <a:t>激励相位差</a:t>
            </a:r>
            <a:r>
              <a:rPr lang="en-US" altLang="zh-CN">
                <a:solidFill>
                  <a:schemeClr val="tx1"/>
                </a:solidFill>
              </a:rPr>
              <a:t>90</a:t>
            </a:r>
            <a:r>
              <a:rPr lang="zh-CN" altLang="en-US">
                <a:solidFill>
                  <a:schemeClr val="tx1"/>
                </a:solidFill>
              </a:rPr>
              <a:t>度。</a:t>
            </a:r>
          </a:p>
        </p:txBody>
      </p:sp>
    </p:spTree>
    <p:extLst>
      <p:ext uri="{BB962C8B-B14F-4D97-AF65-F5344CB8AC3E}">
        <p14:creationId xmlns:p14="http://schemas.microsoft.com/office/powerpoint/2010/main" val="41412468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31</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2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3400" y="558800"/>
            <a:ext cx="3657600"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
          <p:cNvSpPr txBox="1">
            <a:spLocks noChangeArrowheads="1"/>
          </p:cNvSpPr>
          <p:nvPr/>
        </p:nvSpPr>
        <p:spPr bwMode="auto">
          <a:xfrm>
            <a:off x="3606800" y="4492625"/>
            <a:ext cx="19812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a:solidFill>
                  <a:schemeClr val="tx1"/>
                </a:solidFill>
              </a:rPr>
              <a:t>R1=141.5mm</a:t>
            </a:r>
          </a:p>
          <a:p>
            <a:pPr eaLnBrk="1" hangingPunct="1"/>
            <a:r>
              <a:rPr lang="en-US" altLang="zh-CN">
                <a:solidFill>
                  <a:schemeClr val="tx1"/>
                </a:solidFill>
              </a:rPr>
              <a:t>R2=70mm</a:t>
            </a:r>
          </a:p>
          <a:p>
            <a:pPr eaLnBrk="1" hangingPunct="1"/>
            <a:r>
              <a:rPr lang="en-US" altLang="zh-CN">
                <a:solidFill>
                  <a:schemeClr val="tx1"/>
                </a:solidFill>
              </a:rPr>
              <a:t>R3=180mm</a:t>
            </a:r>
          </a:p>
          <a:p>
            <a:pPr eaLnBrk="1" hangingPunct="1"/>
            <a:r>
              <a:rPr lang="en-US" altLang="zh-CN">
                <a:solidFill>
                  <a:schemeClr val="tx1"/>
                </a:solidFill>
              </a:rPr>
              <a:t>R4=65mm</a:t>
            </a:r>
          </a:p>
          <a:p>
            <a:pPr eaLnBrk="1" hangingPunct="1"/>
            <a:r>
              <a:rPr lang="en-US" altLang="zh-CN">
                <a:solidFill>
                  <a:schemeClr val="tx1"/>
                </a:solidFill>
              </a:rPr>
              <a:t>Theta=45deg</a:t>
            </a:r>
            <a:endParaRPr lang="zh-CN" altLang="en-US">
              <a:solidFill>
                <a:schemeClr val="tx1"/>
              </a:solidFill>
            </a:endParaRPr>
          </a:p>
        </p:txBody>
      </p:sp>
      <p:pic>
        <p:nvPicPr>
          <p:cNvPr id="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9600" y="558800"/>
            <a:ext cx="180181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2362200"/>
            <a:ext cx="5151438"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3"/>
          <p:cNvSpPr txBox="1">
            <a:spLocks noChangeArrowheads="1"/>
          </p:cNvSpPr>
          <p:nvPr/>
        </p:nvSpPr>
        <p:spPr bwMode="auto">
          <a:xfrm>
            <a:off x="9626600" y="1035050"/>
            <a:ext cx="1295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串</a:t>
            </a:r>
            <a:r>
              <a:rPr lang="en-US" altLang="zh-CN">
                <a:solidFill>
                  <a:schemeClr val="tx1"/>
                </a:solidFill>
              </a:rPr>
              <a:t>22nH</a:t>
            </a:r>
          </a:p>
          <a:p>
            <a:pPr eaLnBrk="1" hangingPunct="1"/>
            <a:r>
              <a:rPr lang="zh-CN" altLang="en-US">
                <a:solidFill>
                  <a:schemeClr val="tx1"/>
                </a:solidFill>
              </a:rPr>
              <a:t>并</a:t>
            </a:r>
            <a:r>
              <a:rPr lang="en-US" altLang="zh-CN">
                <a:solidFill>
                  <a:schemeClr val="tx1"/>
                </a:solidFill>
              </a:rPr>
              <a:t>33nH</a:t>
            </a:r>
            <a:endParaRPr lang="zh-CN" altLang="en-US">
              <a:solidFill>
                <a:schemeClr val="tx1"/>
              </a:solidFill>
            </a:endParaRPr>
          </a:p>
        </p:txBody>
      </p:sp>
    </p:spTree>
    <p:extLst>
      <p:ext uri="{BB962C8B-B14F-4D97-AF65-F5344CB8AC3E}">
        <p14:creationId xmlns:p14="http://schemas.microsoft.com/office/powerpoint/2010/main" val="3978890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sp>
        <p:nvSpPr>
          <p:cNvPr id="36867" name="Rectangle 2"/>
          <p:cNvSpPr>
            <a:spLocks noGrp="1" noChangeArrowheads="1"/>
          </p:cNvSpPr>
          <p:nvPr>
            <p:ph type="title"/>
          </p:nvPr>
        </p:nvSpPr>
        <p:spPr/>
        <p:txBody>
          <a:bodyPr/>
          <a:lstStyle/>
          <a:p>
            <a:pPr eaLnBrk="1" hangingPunct="1"/>
            <a:r>
              <a:rPr lang="zh-CN" altLang="en-US" sz="3600" smtClean="0">
                <a:ea typeface="黑体" pitchFamily="49" charset="-122"/>
              </a:rPr>
              <a:t>全波仿真分析</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759" y="1371600"/>
            <a:ext cx="1076817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9" name="TextBox 2"/>
          <p:cNvSpPr txBox="1">
            <a:spLocks noChangeArrowheads="1"/>
          </p:cNvSpPr>
          <p:nvPr/>
        </p:nvSpPr>
        <p:spPr bwMode="auto">
          <a:xfrm>
            <a:off x="3252047" y="5867401"/>
            <a:ext cx="5995961"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考虑到其他物质的影响，一般都是在介电常数上进行增加，此时频率会往低频移动。</a:t>
            </a:r>
          </a:p>
        </p:txBody>
      </p:sp>
    </p:spTree>
    <p:extLst>
      <p:ext uri="{BB962C8B-B14F-4D97-AF65-F5344CB8AC3E}">
        <p14:creationId xmlns:p14="http://schemas.microsoft.com/office/powerpoint/2010/main" val="37494130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sp>
        <p:nvSpPr>
          <p:cNvPr id="37891" name="Rectangle 2"/>
          <p:cNvSpPr>
            <a:spLocks noGrp="1" noChangeArrowheads="1"/>
          </p:cNvSpPr>
          <p:nvPr>
            <p:ph type="title"/>
          </p:nvPr>
        </p:nvSpPr>
        <p:spPr/>
        <p:txBody>
          <a:bodyPr/>
          <a:lstStyle/>
          <a:p>
            <a:pPr eaLnBrk="1" hangingPunct="1"/>
            <a:r>
              <a:rPr lang="zh-CN" altLang="en-US" sz="3600" smtClean="0">
                <a:ea typeface="黑体" pitchFamily="49" charset="-122"/>
              </a:rPr>
              <a:t>全波仿真分析</a:t>
            </a:r>
          </a:p>
        </p:txBody>
      </p:sp>
      <p:pic>
        <p:nvPicPr>
          <p:cNvPr id="819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79" y="1600201"/>
            <a:ext cx="11280537" cy="454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a:spLocks noChangeArrowheads="1"/>
          </p:cNvSpPr>
          <p:nvPr/>
        </p:nvSpPr>
        <p:spPr bwMode="auto">
          <a:xfrm>
            <a:off x="4878070" y="2209801"/>
            <a:ext cx="3455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z="4000">
                <a:solidFill>
                  <a:schemeClr val="tx1"/>
                </a:solidFill>
              </a:rPr>
              <a:t>902MHz</a:t>
            </a:r>
            <a:endParaRPr lang="zh-CN" altLang="en-US" sz="4000">
              <a:solidFill>
                <a:schemeClr val="tx1"/>
              </a:solidFill>
            </a:endParaRPr>
          </a:p>
        </p:txBody>
      </p:sp>
      <p:pic>
        <p:nvPicPr>
          <p:cNvPr id="819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27" y="1462088"/>
            <a:ext cx="11964399"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a:spLocks noChangeArrowheads="1"/>
          </p:cNvSpPr>
          <p:nvPr/>
        </p:nvSpPr>
        <p:spPr bwMode="auto">
          <a:xfrm>
            <a:off x="5081323" y="2057400"/>
            <a:ext cx="2540661"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z="3200">
                <a:solidFill>
                  <a:schemeClr val="tx1"/>
                </a:solidFill>
              </a:rPr>
              <a:t>915MHz</a:t>
            </a:r>
            <a:endParaRPr lang="zh-CN" altLang="en-US" sz="3200">
              <a:solidFill>
                <a:schemeClr val="tx1"/>
              </a:solidFill>
            </a:endParaRPr>
          </a:p>
        </p:txBody>
      </p:sp>
      <p:pic>
        <p:nvPicPr>
          <p:cNvPr id="819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193" y="1847850"/>
            <a:ext cx="11030705" cy="443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a:spLocks noChangeArrowheads="1"/>
          </p:cNvSpPr>
          <p:nvPr/>
        </p:nvSpPr>
        <p:spPr bwMode="auto">
          <a:xfrm>
            <a:off x="4878070" y="2563814"/>
            <a:ext cx="3556926"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z="4000">
                <a:solidFill>
                  <a:schemeClr val="tx1"/>
                </a:solidFill>
              </a:rPr>
              <a:t>928MHz</a:t>
            </a:r>
          </a:p>
        </p:txBody>
      </p:sp>
    </p:spTree>
    <p:extLst>
      <p:ext uri="{BB962C8B-B14F-4D97-AF65-F5344CB8AC3E}">
        <p14:creationId xmlns:p14="http://schemas.microsoft.com/office/powerpoint/2010/main" val="24197198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23"/>
                                        </p:tgtEl>
                                        <p:attrNameLst>
                                          <p:attrName>style.visibility</p:attrName>
                                        </p:attrNameLst>
                                      </p:cBhvr>
                                      <p:to>
                                        <p:strVal val="visible"/>
                                      </p:to>
                                    </p:set>
                                    <p:anim calcmode="lin" valueType="num">
                                      <p:cBhvr additive="base">
                                        <p:cTn id="7" dur="500" fill="hold"/>
                                        <p:tgtEl>
                                          <p:spTgt spid="81923"/>
                                        </p:tgtEl>
                                        <p:attrNameLst>
                                          <p:attrName>ppt_x</p:attrName>
                                        </p:attrNameLst>
                                      </p:cBhvr>
                                      <p:tavLst>
                                        <p:tav tm="0">
                                          <p:val>
                                            <p:strVal val="#ppt_x"/>
                                          </p:val>
                                        </p:tav>
                                        <p:tav tm="100000">
                                          <p:val>
                                            <p:strVal val="#ppt_x"/>
                                          </p:val>
                                        </p:tav>
                                      </p:tavLst>
                                    </p:anim>
                                    <p:anim calcmode="lin" valueType="num">
                                      <p:cBhvr additive="base">
                                        <p:cTn id="8" dur="500" fill="hold"/>
                                        <p:tgtEl>
                                          <p:spTgt spid="819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81924"/>
                                        </p:tgtEl>
                                        <p:attrNameLst>
                                          <p:attrName>style.visibility</p:attrName>
                                        </p:attrNameLst>
                                      </p:cBhvr>
                                      <p:to>
                                        <p:strVal val="visible"/>
                                      </p:to>
                                    </p:set>
                                    <p:animEffect transition="in" filter="fade">
                                      <p:cBhvr>
                                        <p:cTn id="17" dur="1000"/>
                                        <p:tgtEl>
                                          <p:spTgt spid="81924"/>
                                        </p:tgtEl>
                                      </p:cBhvr>
                                    </p:animEffect>
                                    <p:anim calcmode="lin" valueType="num">
                                      <p:cBhvr>
                                        <p:cTn id="18" dur="1000" fill="hold"/>
                                        <p:tgtEl>
                                          <p:spTgt spid="81924"/>
                                        </p:tgtEl>
                                        <p:attrNameLst>
                                          <p:attrName>ppt_x</p:attrName>
                                        </p:attrNameLst>
                                      </p:cBhvr>
                                      <p:tavLst>
                                        <p:tav tm="0">
                                          <p:val>
                                            <p:strVal val="#ppt_x"/>
                                          </p:val>
                                        </p:tav>
                                        <p:tav tm="100000">
                                          <p:val>
                                            <p:strVal val="#ppt_x"/>
                                          </p:val>
                                        </p:tav>
                                      </p:tavLst>
                                    </p:anim>
                                    <p:anim calcmode="lin" valueType="num">
                                      <p:cBhvr>
                                        <p:cTn id="19" dur="1000" fill="hold"/>
                                        <p:tgtEl>
                                          <p:spTgt spid="8192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21" fill="hold" nodeType="clickEffect">
                                  <p:stCondLst>
                                    <p:cond delay="0"/>
                                  </p:stCondLst>
                                  <p:childTnLst>
                                    <p:set>
                                      <p:cBhvr>
                                        <p:cTn id="28" dur="1" fill="hold">
                                          <p:stCondLst>
                                            <p:cond delay="0"/>
                                          </p:stCondLst>
                                        </p:cTn>
                                        <p:tgtEl>
                                          <p:spTgt spid="81925"/>
                                        </p:tgtEl>
                                        <p:attrNameLst>
                                          <p:attrName>style.visibility</p:attrName>
                                        </p:attrNameLst>
                                      </p:cBhvr>
                                      <p:to>
                                        <p:strVal val="visible"/>
                                      </p:to>
                                    </p:set>
                                    <p:animEffect transition="in" filter="barn(inVertical)">
                                      <p:cBhvr>
                                        <p:cTn id="29" dur="500"/>
                                        <p:tgtEl>
                                          <p:spTgt spid="81925"/>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sp>
        <p:nvSpPr>
          <p:cNvPr id="38915" name="Rectangle 2"/>
          <p:cNvSpPr>
            <a:spLocks noGrp="1" noChangeArrowheads="1"/>
          </p:cNvSpPr>
          <p:nvPr>
            <p:ph type="title"/>
          </p:nvPr>
        </p:nvSpPr>
        <p:spPr/>
        <p:txBody>
          <a:bodyPr/>
          <a:lstStyle/>
          <a:p>
            <a:pPr eaLnBrk="1" hangingPunct="1"/>
            <a:r>
              <a:rPr lang="zh-CN" altLang="en-US" sz="3600" smtClean="0">
                <a:ea typeface="黑体" pitchFamily="49" charset="-122"/>
              </a:rPr>
              <a:t>全波仿真分析</a:t>
            </a: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06" y="1219200"/>
            <a:ext cx="11204317" cy="453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7" name="TextBox 4"/>
          <p:cNvSpPr txBox="1">
            <a:spLocks noChangeArrowheads="1"/>
          </p:cNvSpPr>
          <p:nvPr/>
        </p:nvSpPr>
        <p:spPr bwMode="auto">
          <a:xfrm>
            <a:off x="3861805" y="5934075"/>
            <a:ext cx="508132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右旋圆极化与交叉极化</a:t>
            </a:r>
            <a:r>
              <a:rPr lang="en-US" altLang="zh-CN">
                <a:solidFill>
                  <a:schemeClr val="tx1"/>
                </a:solidFill>
              </a:rPr>
              <a:t>@915MHz</a:t>
            </a:r>
            <a:endParaRPr lang="zh-CN" altLang="en-US">
              <a:solidFill>
                <a:schemeClr val="tx1"/>
              </a:solidFill>
            </a:endParaRPr>
          </a:p>
        </p:txBody>
      </p:sp>
      <p:pic>
        <p:nvPicPr>
          <p:cNvPr id="82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7901" y="1752600"/>
            <a:ext cx="8329135" cy="382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56609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wipe(down)">
                                      <p:cBhvr>
                                        <p:cTn id="7" dur="500"/>
                                        <p:tgtEl>
                                          <p:spTgt spid="82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sp>
        <p:nvSpPr>
          <p:cNvPr id="39939" name="Rectangle 2"/>
          <p:cNvSpPr>
            <a:spLocks noGrp="1" noChangeArrowheads="1"/>
          </p:cNvSpPr>
          <p:nvPr>
            <p:ph type="title"/>
          </p:nvPr>
        </p:nvSpPr>
        <p:spPr/>
        <p:txBody>
          <a:bodyPr/>
          <a:lstStyle/>
          <a:p>
            <a:pPr eaLnBrk="1" hangingPunct="1"/>
            <a:r>
              <a:rPr lang="zh-CN" altLang="en-US" sz="3600" smtClean="0">
                <a:ea typeface="黑体" pitchFamily="49" charset="-122"/>
              </a:rPr>
              <a:t>全波仿真分析</a:t>
            </a:r>
          </a:p>
        </p:txBody>
      </p:sp>
      <p:pic>
        <p:nvPicPr>
          <p:cNvPr id="399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06" y="1219200"/>
            <a:ext cx="11513431"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1" name="TextBox 1"/>
          <p:cNvSpPr txBox="1">
            <a:spLocks noChangeArrowheads="1"/>
          </p:cNvSpPr>
          <p:nvPr/>
        </p:nvSpPr>
        <p:spPr bwMode="auto">
          <a:xfrm>
            <a:off x="2657109" y="5895976"/>
            <a:ext cx="7012226"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虽然可以将阻抗的带宽调的很宽，但增益带宽并非和阻抗一样宽，这也和</a:t>
            </a:r>
            <a:r>
              <a:rPr lang="en-US" altLang="zh-CN">
                <a:solidFill>
                  <a:schemeClr val="tx1"/>
                </a:solidFill>
              </a:rPr>
              <a:t>TCM</a:t>
            </a:r>
            <a:r>
              <a:rPr lang="zh-CN" altLang="en-US">
                <a:solidFill>
                  <a:schemeClr val="tx1"/>
                </a:solidFill>
              </a:rPr>
              <a:t>的分析一致（窄带）</a:t>
            </a:r>
          </a:p>
        </p:txBody>
      </p:sp>
    </p:spTree>
    <p:extLst>
      <p:ext uri="{BB962C8B-B14F-4D97-AF65-F5344CB8AC3E}">
        <p14:creationId xmlns:p14="http://schemas.microsoft.com/office/powerpoint/2010/main" val="14589749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sp>
        <p:nvSpPr>
          <p:cNvPr id="40963" name="Rectangle 2"/>
          <p:cNvSpPr>
            <a:spLocks noGrp="1" noChangeArrowheads="1"/>
          </p:cNvSpPr>
          <p:nvPr>
            <p:ph type="title"/>
          </p:nvPr>
        </p:nvSpPr>
        <p:spPr/>
        <p:txBody>
          <a:bodyPr/>
          <a:lstStyle/>
          <a:p>
            <a:pPr eaLnBrk="1" hangingPunct="1"/>
            <a:r>
              <a:rPr lang="zh-CN" altLang="en-US" sz="3600" smtClean="0">
                <a:ea typeface="黑体" pitchFamily="49" charset="-122"/>
              </a:rPr>
              <a:t>全波仿真分析</a:t>
            </a:r>
          </a:p>
        </p:txBody>
      </p:sp>
      <p:pic>
        <p:nvPicPr>
          <p:cNvPr id="40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80" y="1295400"/>
            <a:ext cx="1956309"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7900" y="1295400"/>
            <a:ext cx="2079108"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759" y="1752600"/>
            <a:ext cx="8536623"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7" name="TextBox 2"/>
          <p:cNvSpPr txBox="1">
            <a:spLocks noChangeArrowheads="1"/>
          </p:cNvSpPr>
          <p:nvPr/>
        </p:nvSpPr>
        <p:spPr bwMode="auto">
          <a:xfrm>
            <a:off x="3442596" y="5505451"/>
            <a:ext cx="5182949"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中心圆柱的尺寸从</a:t>
            </a:r>
            <a:r>
              <a:rPr lang="en-US" altLang="zh-CN">
                <a:solidFill>
                  <a:schemeClr val="tx1"/>
                </a:solidFill>
              </a:rPr>
              <a:t>20mm</a:t>
            </a:r>
            <a:r>
              <a:rPr lang="zh-CN" altLang="en-US">
                <a:solidFill>
                  <a:schemeClr val="tx1"/>
                </a:solidFill>
              </a:rPr>
              <a:t>到</a:t>
            </a:r>
            <a:r>
              <a:rPr lang="en-US" altLang="zh-CN">
                <a:solidFill>
                  <a:schemeClr val="tx1"/>
                </a:solidFill>
              </a:rPr>
              <a:t>65mm</a:t>
            </a:r>
            <a:r>
              <a:rPr lang="zh-CN" altLang="en-US">
                <a:solidFill>
                  <a:schemeClr val="tx1"/>
                </a:solidFill>
              </a:rPr>
              <a:t>（极限）均可满足要求。</a:t>
            </a:r>
          </a:p>
        </p:txBody>
      </p:sp>
    </p:spTree>
    <p:extLst>
      <p:ext uri="{BB962C8B-B14F-4D97-AF65-F5344CB8AC3E}">
        <p14:creationId xmlns:p14="http://schemas.microsoft.com/office/powerpoint/2010/main" val="17322937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sp>
        <p:nvSpPr>
          <p:cNvPr id="41987" name="Rectangle 2"/>
          <p:cNvSpPr>
            <a:spLocks noGrp="1" noChangeArrowheads="1"/>
          </p:cNvSpPr>
          <p:nvPr>
            <p:ph type="title"/>
          </p:nvPr>
        </p:nvSpPr>
        <p:spPr/>
        <p:txBody>
          <a:bodyPr/>
          <a:lstStyle/>
          <a:p>
            <a:pPr eaLnBrk="1" hangingPunct="1"/>
            <a:r>
              <a:rPr lang="zh-CN" altLang="en-US" sz="3600" smtClean="0">
                <a:ea typeface="黑体" pitchFamily="49" charset="-122"/>
              </a:rPr>
              <a:t>全波仿真分析</a:t>
            </a:r>
          </a:p>
        </p:txBody>
      </p:sp>
      <p:sp>
        <p:nvSpPr>
          <p:cNvPr id="41988" name="TextBox 2"/>
          <p:cNvSpPr txBox="1">
            <a:spLocks noChangeArrowheads="1"/>
          </p:cNvSpPr>
          <p:nvPr/>
        </p:nvSpPr>
        <p:spPr bwMode="auto">
          <a:xfrm>
            <a:off x="3252047" y="6096001"/>
            <a:ext cx="5182949"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中心圆柱的尺寸从</a:t>
            </a:r>
            <a:r>
              <a:rPr lang="en-US" altLang="zh-CN">
                <a:solidFill>
                  <a:schemeClr val="tx1"/>
                </a:solidFill>
              </a:rPr>
              <a:t>20mm</a:t>
            </a:r>
            <a:r>
              <a:rPr lang="zh-CN" altLang="en-US">
                <a:solidFill>
                  <a:schemeClr val="tx1"/>
                </a:solidFill>
              </a:rPr>
              <a:t>到</a:t>
            </a:r>
            <a:r>
              <a:rPr lang="en-US" altLang="zh-CN">
                <a:solidFill>
                  <a:schemeClr val="tx1"/>
                </a:solidFill>
              </a:rPr>
              <a:t>65mm</a:t>
            </a:r>
            <a:r>
              <a:rPr lang="zh-CN" altLang="en-US">
                <a:solidFill>
                  <a:schemeClr val="tx1"/>
                </a:solidFill>
              </a:rPr>
              <a:t>（极限）均可满足要求。</a:t>
            </a:r>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06" y="1219201"/>
            <a:ext cx="11568479"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a:spLocks noChangeArrowheads="1"/>
          </p:cNvSpPr>
          <p:nvPr/>
        </p:nvSpPr>
        <p:spPr bwMode="auto">
          <a:xfrm>
            <a:off x="5157543" y="4200526"/>
            <a:ext cx="2845541"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sz="2400">
                <a:solidFill>
                  <a:schemeClr val="tx1"/>
                </a:solidFill>
              </a:rPr>
              <a:t>半径取</a:t>
            </a:r>
            <a:r>
              <a:rPr lang="en-US" altLang="zh-CN" sz="2400">
                <a:solidFill>
                  <a:schemeClr val="tx1"/>
                </a:solidFill>
              </a:rPr>
              <a:t>30mm</a:t>
            </a:r>
            <a:endParaRPr lang="zh-CN" altLang="en-US" sz="2400">
              <a:solidFill>
                <a:schemeClr val="tx1"/>
              </a:solidFill>
            </a:endParaRPr>
          </a:p>
        </p:txBody>
      </p:sp>
      <p:pic>
        <p:nvPicPr>
          <p:cNvPr id="860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06" y="1489075"/>
            <a:ext cx="11566362" cy="466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a:spLocks noChangeArrowheads="1"/>
          </p:cNvSpPr>
          <p:nvPr/>
        </p:nvSpPr>
        <p:spPr bwMode="auto">
          <a:xfrm>
            <a:off x="5157543" y="4633913"/>
            <a:ext cx="3048794"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sz="2400">
                <a:solidFill>
                  <a:schemeClr val="tx1"/>
                </a:solidFill>
              </a:rPr>
              <a:t>半径取</a:t>
            </a:r>
            <a:r>
              <a:rPr lang="en-US" altLang="zh-CN" sz="2400">
                <a:solidFill>
                  <a:schemeClr val="tx1"/>
                </a:solidFill>
              </a:rPr>
              <a:t>65mm</a:t>
            </a:r>
            <a:endParaRPr lang="zh-CN" altLang="en-US" sz="2400">
              <a:solidFill>
                <a:schemeClr val="tx1"/>
              </a:solidFill>
            </a:endParaRPr>
          </a:p>
        </p:txBody>
      </p:sp>
    </p:spTree>
    <p:extLst>
      <p:ext uri="{BB962C8B-B14F-4D97-AF65-F5344CB8AC3E}">
        <p14:creationId xmlns:p14="http://schemas.microsoft.com/office/powerpoint/2010/main" val="25625976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6018"/>
                                        </p:tgtEl>
                                        <p:attrNameLst>
                                          <p:attrName>style.visibility</p:attrName>
                                        </p:attrNameLst>
                                      </p:cBhvr>
                                      <p:to>
                                        <p:strVal val="visible"/>
                                      </p:to>
                                    </p:set>
                                    <p:anim calcmode="lin" valueType="num">
                                      <p:cBhvr additive="base">
                                        <p:cTn id="7" dur="500" fill="hold"/>
                                        <p:tgtEl>
                                          <p:spTgt spid="86018"/>
                                        </p:tgtEl>
                                        <p:attrNameLst>
                                          <p:attrName>ppt_x</p:attrName>
                                        </p:attrNameLst>
                                      </p:cBhvr>
                                      <p:tavLst>
                                        <p:tav tm="0">
                                          <p:val>
                                            <p:strVal val="#ppt_x"/>
                                          </p:val>
                                        </p:tav>
                                        <p:tav tm="100000">
                                          <p:val>
                                            <p:strVal val="#ppt_x"/>
                                          </p:val>
                                        </p:tav>
                                      </p:tavLst>
                                    </p:anim>
                                    <p:anim calcmode="lin" valueType="num">
                                      <p:cBhvr additive="base">
                                        <p:cTn id="8" dur="500" fill="hold"/>
                                        <p:tgtEl>
                                          <p:spTgt spid="860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86019"/>
                                        </p:tgtEl>
                                        <p:attrNameLst>
                                          <p:attrName>style.visibility</p:attrName>
                                        </p:attrNameLst>
                                      </p:cBhvr>
                                      <p:to>
                                        <p:strVal val="visible"/>
                                      </p:to>
                                    </p:set>
                                    <p:animEffect transition="in" filter="barn(inVertical)">
                                      <p:cBhvr>
                                        <p:cTn id="17" dur="500"/>
                                        <p:tgtEl>
                                          <p:spTgt spid="8601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79" y="1217614"/>
            <a:ext cx="11687043" cy="472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1"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sp>
        <p:nvSpPr>
          <p:cNvPr id="43012" name="Rectangle 2"/>
          <p:cNvSpPr>
            <a:spLocks noGrp="1" noChangeArrowheads="1"/>
          </p:cNvSpPr>
          <p:nvPr>
            <p:ph type="title"/>
          </p:nvPr>
        </p:nvSpPr>
        <p:spPr/>
        <p:txBody>
          <a:bodyPr/>
          <a:lstStyle/>
          <a:p>
            <a:pPr eaLnBrk="1" hangingPunct="1"/>
            <a:r>
              <a:rPr lang="zh-CN" altLang="en-US" sz="3600" smtClean="0">
                <a:ea typeface="黑体" pitchFamily="49" charset="-122"/>
              </a:rPr>
              <a:t>全波仿真分析</a:t>
            </a:r>
          </a:p>
        </p:txBody>
      </p:sp>
      <p:sp>
        <p:nvSpPr>
          <p:cNvPr id="12" name="TextBox 11"/>
          <p:cNvSpPr txBox="1">
            <a:spLocks noChangeArrowheads="1"/>
          </p:cNvSpPr>
          <p:nvPr/>
        </p:nvSpPr>
        <p:spPr bwMode="auto">
          <a:xfrm>
            <a:off x="1524397" y="1676401"/>
            <a:ext cx="304879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sz="2400">
                <a:solidFill>
                  <a:schemeClr val="tx1"/>
                </a:solidFill>
              </a:rPr>
              <a:t>半径取</a:t>
            </a:r>
            <a:r>
              <a:rPr lang="en-US" altLang="zh-CN" sz="2400">
                <a:solidFill>
                  <a:schemeClr val="tx1"/>
                </a:solidFill>
              </a:rPr>
              <a:t>30mm</a:t>
            </a:r>
            <a:endParaRPr lang="zh-CN" altLang="en-US" sz="2400">
              <a:solidFill>
                <a:schemeClr val="tx1"/>
              </a:solidFill>
            </a:endParaRPr>
          </a:p>
        </p:txBody>
      </p:sp>
      <p:pic>
        <p:nvPicPr>
          <p:cNvPr id="870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79" y="1201738"/>
            <a:ext cx="11767497"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5" name="TextBox 10"/>
          <p:cNvSpPr txBox="1">
            <a:spLocks noChangeArrowheads="1"/>
          </p:cNvSpPr>
          <p:nvPr/>
        </p:nvSpPr>
        <p:spPr bwMode="auto">
          <a:xfrm>
            <a:off x="3770766" y="6207125"/>
            <a:ext cx="508132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右旋圆极化与交叉极化</a:t>
            </a:r>
            <a:r>
              <a:rPr lang="en-US" altLang="zh-CN">
                <a:solidFill>
                  <a:schemeClr val="tx1"/>
                </a:solidFill>
              </a:rPr>
              <a:t>@915MHz</a:t>
            </a:r>
            <a:endParaRPr lang="zh-CN" altLang="en-US">
              <a:solidFill>
                <a:schemeClr val="tx1"/>
              </a:solidFill>
            </a:endParaRPr>
          </a:p>
        </p:txBody>
      </p:sp>
      <p:sp>
        <p:nvSpPr>
          <p:cNvPr id="13" name="TextBox 12"/>
          <p:cNvSpPr txBox="1">
            <a:spLocks noChangeArrowheads="1"/>
          </p:cNvSpPr>
          <p:nvPr/>
        </p:nvSpPr>
        <p:spPr bwMode="auto">
          <a:xfrm>
            <a:off x="1600617" y="1828800"/>
            <a:ext cx="3048794"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sz="2400">
                <a:solidFill>
                  <a:schemeClr val="tx1"/>
                </a:solidFill>
              </a:rPr>
              <a:t>半径取</a:t>
            </a:r>
            <a:r>
              <a:rPr lang="en-US" altLang="zh-CN" sz="2400">
                <a:solidFill>
                  <a:schemeClr val="tx1"/>
                </a:solidFill>
              </a:rPr>
              <a:t>65mm</a:t>
            </a:r>
            <a:endParaRPr lang="zh-CN" altLang="en-US" sz="2400">
              <a:solidFill>
                <a:schemeClr val="tx1"/>
              </a:solidFill>
            </a:endParaRPr>
          </a:p>
        </p:txBody>
      </p:sp>
    </p:spTree>
    <p:extLst>
      <p:ext uri="{BB962C8B-B14F-4D97-AF65-F5344CB8AC3E}">
        <p14:creationId xmlns:p14="http://schemas.microsoft.com/office/powerpoint/2010/main" val="312430506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7043"/>
                                        </p:tgtEl>
                                        <p:attrNameLst>
                                          <p:attrName>style.visibility</p:attrName>
                                        </p:attrNameLst>
                                      </p:cBhvr>
                                      <p:to>
                                        <p:strVal val="visible"/>
                                      </p:to>
                                    </p:set>
                                    <p:anim calcmode="lin" valueType="num">
                                      <p:cBhvr additive="base">
                                        <p:cTn id="7" dur="500" fill="hold"/>
                                        <p:tgtEl>
                                          <p:spTgt spid="87043"/>
                                        </p:tgtEl>
                                        <p:attrNameLst>
                                          <p:attrName>ppt_x</p:attrName>
                                        </p:attrNameLst>
                                      </p:cBhvr>
                                      <p:tavLst>
                                        <p:tav tm="0">
                                          <p:val>
                                            <p:strVal val="#ppt_x"/>
                                          </p:val>
                                        </p:tav>
                                        <p:tav tm="100000">
                                          <p:val>
                                            <p:strVal val="#ppt_x"/>
                                          </p:val>
                                        </p:tav>
                                      </p:tavLst>
                                    </p:anim>
                                    <p:anim calcmode="lin" valueType="num">
                                      <p:cBhvr additive="base">
                                        <p:cTn id="8" dur="500" fill="hold"/>
                                        <p:tgtEl>
                                          <p:spTgt spid="870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2" presetClass="entr" presetSubtype="0" fill="hold" nodeType="clickEffect">
                                  <p:stCondLst>
                                    <p:cond delay="0"/>
                                  </p:stCondLst>
                                  <p:childTnLst>
                                    <p:set>
                                      <p:cBhvr>
                                        <p:cTn id="16" dur="1" fill="hold">
                                          <p:stCondLst>
                                            <p:cond delay="0"/>
                                          </p:stCondLst>
                                        </p:cTn>
                                        <p:tgtEl>
                                          <p:spTgt spid="87042"/>
                                        </p:tgtEl>
                                        <p:attrNameLst>
                                          <p:attrName>style.visibility</p:attrName>
                                        </p:attrNameLst>
                                      </p:cBhvr>
                                      <p:to>
                                        <p:strVal val="visible"/>
                                      </p:to>
                                    </p:set>
                                    <p:animEffect transition="in" filter="fade">
                                      <p:cBhvr>
                                        <p:cTn id="17" dur="1000"/>
                                        <p:tgtEl>
                                          <p:spTgt spid="87042"/>
                                        </p:tgtEl>
                                      </p:cBhvr>
                                    </p:animEffect>
                                    <p:anim calcmode="lin" valueType="num">
                                      <p:cBhvr>
                                        <p:cTn id="18" dur="1000" fill="hold"/>
                                        <p:tgtEl>
                                          <p:spTgt spid="87042"/>
                                        </p:tgtEl>
                                        <p:attrNameLst>
                                          <p:attrName>ppt_x</p:attrName>
                                        </p:attrNameLst>
                                      </p:cBhvr>
                                      <p:tavLst>
                                        <p:tav tm="0">
                                          <p:val>
                                            <p:strVal val="#ppt_x"/>
                                          </p:val>
                                        </p:tav>
                                        <p:tav tm="100000">
                                          <p:val>
                                            <p:strVal val="#ppt_x"/>
                                          </p:val>
                                        </p:tav>
                                      </p:tavLst>
                                    </p:anim>
                                    <p:anim calcmode="lin" valueType="num">
                                      <p:cBhvr>
                                        <p:cTn id="19" dur="1000" fill="hold"/>
                                        <p:tgtEl>
                                          <p:spTgt spid="8704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sp>
        <p:nvSpPr>
          <p:cNvPr id="44035" name="Rectangle 2"/>
          <p:cNvSpPr>
            <a:spLocks noGrp="1" noChangeArrowheads="1"/>
          </p:cNvSpPr>
          <p:nvPr>
            <p:ph type="title"/>
          </p:nvPr>
        </p:nvSpPr>
        <p:spPr/>
        <p:txBody>
          <a:bodyPr/>
          <a:lstStyle/>
          <a:p>
            <a:pPr eaLnBrk="1" hangingPunct="1"/>
            <a:r>
              <a:rPr lang="zh-CN" altLang="en-US" sz="3600" smtClean="0">
                <a:ea typeface="黑体" pitchFamily="49" charset="-122"/>
              </a:rPr>
              <a:t>距离分析</a:t>
            </a:r>
          </a:p>
        </p:txBody>
      </p:sp>
      <p:graphicFrame>
        <p:nvGraphicFramePr>
          <p:cNvPr id="44036" name="对象 1"/>
          <p:cNvGraphicFramePr>
            <a:graphicFrameLocks noChangeAspect="1"/>
          </p:cNvGraphicFramePr>
          <p:nvPr/>
        </p:nvGraphicFramePr>
        <p:xfrm>
          <a:off x="2121452" y="1347789"/>
          <a:ext cx="1628141" cy="682625"/>
        </p:xfrm>
        <a:graphic>
          <a:graphicData uri="http://schemas.openxmlformats.org/presentationml/2006/ole">
            <mc:AlternateContent xmlns:mc="http://schemas.openxmlformats.org/markup-compatibility/2006">
              <mc:Choice xmlns:v="urn:schemas-microsoft-com:vml" Requires="v">
                <p:oleObj spid="_x0000_s9239" name="Equation" r:id="rId3" imgW="888614" imgH="495085" progId="Equation.DSMT4">
                  <p:embed/>
                </p:oleObj>
              </mc:Choice>
              <mc:Fallback>
                <p:oleObj name="Equation" r:id="rId3" imgW="888614" imgH="49508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1452" y="1347789"/>
                        <a:ext cx="1628141"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037" name="对象 2"/>
          <p:cNvGraphicFramePr>
            <a:graphicFrameLocks noChangeAspect="1"/>
          </p:cNvGraphicFramePr>
          <p:nvPr/>
        </p:nvGraphicFramePr>
        <p:xfrm>
          <a:off x="6186511" y="1423988"/>
          <a:ext cx="3432011" cy="633412"/>
        </p:xfrm>
        <a:graphic>
          <a:graphicData uri="http://schemas.openxmlformats.org/presentationml/2006/ole">
            <mc:AlternateContent xmlns:mc="http://schemas.openxmlformats.org/markup-compatibility/2006">
              <mc:Choice xmlns:v="urn:schemas-microsoft-com:vml" Requires="v">
                <p:oleObj spid="_x0000_s9240" name="Equation" r:id="rId5" imgW="2209800" imgH="482600" progId="Equation.DSMT4">
                  <p:embed/>
                </p:oleObj>
              </mc:Choice>
              <mc:Fallback>
                <p:oleObj name="Equation" r:id="rId5" imgW="2209800" imgH="482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6511" y="1423988"/>
                        <a:ext cx="3432011"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右箭头 13"/>
          <p:cNvSpPr/>
          <p:nvPr/>
        </p:nvSpPr>
        <p:spPr bwMode="auto">
          <a:xfrm>
            <a:off x="4579544" y="1576388"/>
            <a:ext cx="882879" cy="233362"/>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342900" indent="-342900">
              <a:spcBef>
                <a:spcPct val="20000"/>
              </a:spcBef>
              <a:buClr>
                <a:schemeClr val="folHlink"/>
              </a:buClr>
              <a:buSzPct val="60000"/>
              <a:buFont typeface="Wingdings" pitchFamily="2" charset="2"/>
              <a:buChar char="n"/>
              <a:defRPr/>
            </a:pPr>
            <a:endParaRPr lang="zh-CN" altLang="en-US" sz="3600">
              <a:solidFill>
                <a:schemeClr val="tx1"/>
              </a:solidFill>
              <a:latin typeface="Tahoma" pitchFamily="34" charset="0"/>
              <a:ea typeface="宋体" pitchFamily="2" charset="-122"/>
            </a:endParaRPr>
          </a:p>
        </p:txBody>
      </p:sp>
      <p:sp>
        <p:nvSpPr>
          <p:cNvPr id="44039" name="TextBox 3"/>
          <p:cNvSpPr txBox="1">
            <a:spLocks noChangeArrowheads="1"/>
          </p:cNvSpPr>
          <p:nvPr/>
        </p:nvSpPr>
        <p:spPr bwMode="auto">
          <a:xfrm>
            <a:off x="1753057" y="2525714"/>
            <a:ext cx="9146381"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取</a:t>
            </a:r>
            <a:r>
              <a:rPr lang="en-US" altLang="zh-CN">
                <a:solidFill>
                  <a:schemeClr val="tx1"/>
                </a:solidFill>
              </a:rPr>
              <a:t>P</a:t>
            </a:r>
            <a:r>
              <a:rPr lang="en-US" altLang="zh-CN" baseline="-25000">
                <a:solidFill>
                  <a:schemeClr val="tx1"/>
                </a:solidFill>
              </a:rPr>
              <a:t>t</a:t>
            </a:r>
            <a:r>
              <a:rPr lang="en-US" altLang="zh-CN">
                <a:solidFill>
                  <a:schemeClr val="tx1"/>
                </a:solidFill>
              </a:rPr>
              <a:t>G</a:t>
            </a:r>
            <a:r>
              <a:rPr lang="en-US" altLang="zh-CN" baseline="-25000">
                <a:solidFill>
                  <a:schemeClr val="tx1"/>
                </a:solidFill>
              </a:rPr>
              <a:t>t</a:t>
            </a:r>
            <a:r>
              <a:rPr lang="en-US" altLang="zh-CN">
                <a:solidFill>
                  <a:schemeClr val="tx1"/>
                </a:solidFill>
              </a:rPr>
              <a:t>=30dBm,P</a:t>
            </a:r>
            <a:r>
              <a:rPr lang="en-US" altLang="zh-CN" baseline="-25000">
                <a:solidFill>
                  <a:schemeClr val="tx1"/>
                </a:solidFill>
              </a:rPr>
              <a:t>th</a:t>
            </a:r>
            <a:r>
              <a:rPr lang="en-US" altLang="zh-CN">
                <a:solidFill>
                  <a:schemeClr val="tx1"/>
                </a:solidFill>
              </a:rPr>
              <a:t>=-18dBm,R</a:t>
            </a:r>
            <a:r>
              <a:rPr lang="en-US" altLang="zh-CN" baseline="-25000">
                <a:solidFill>
                  <a:schemeClr val="tx1"/>
                </a:solidFill>
              </a:rPr>
              <a:t>max</a:t>
            </a:r>
            <a:r>
              <a:rPr lang="en-US" altLang="zh-CN">
                <a:solidFill>
                  <a:schemeClr val="tx1"/>
                </a:solidFill>
              </a:rPr>
              <a:t>=2m,f=915MHz,</a:t>
            </a:r>
            <a:endParaRPr lang="zh-CN" altLang="en-US">
              <a:solidFill>
                <a:schemeClr val="tx1"/>
              </a:solidFill>
            </a:endParaRPr>
          </a:p>
        </p:txBody>
      </p:sp>
      <p:graphicFrame>
        <p:nvGraphicFramePr>
          <p:cNvPr id="44040" name="对象 4"/>
          <p:cNvGraphicFramePr>
            <a:graphicFrameLocks noChangeAspect="1"/>
          </p:cNvGraphicFramePr>
          <p:nvPr/>
        </p:nvGraphicFramePr>
        <p:xfrm>
          <a:off x="9387745" y="2525713"/>
          <a:ext cx="1359254" cy="341312"/>
        </p:xfrm>
        <a:graphic>
          <a:graphicData uri="http://schemas.openxmlformats.org/presentationml/2006/ole">
            <mc:AlternateContent xmlns:mc="http://schemas.openxmlformats.org/markup-compatibility/2006">
              <mc:Choice xmlns:v="urn:schemas-microsoft-com:vml" Requires="v">
                <p:oleObj spid="_x0000_s9241" name="Equation" r:id="rId7" imgW="621760" imgH="177646" progId="Equation.DSMT4">
                  <p:embed/>
                </p:oleObj>
              </mc:Choice>
              <mc:Fallback>
                <p:oleObj name="Equation" r:id="rId7" imgW="621760" imgH="1776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7745" y="2525713"/>
                        <a:ext cx="1359254"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041" name="TextBox 5"/>
          <p:cNvSpPr txBox="1">
            <a:spLocks noChangeArrowheads="1"/>
          </p:cNvSpPr>
          <p:nvPr/>
        </p:nvSpPr>
        <p:spPr bwMode="auto">
          <a:xfrm>
            <a:off x="3696663" y="3113088"/>
            <a:ext cx="5182949"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可得 </a:t>
            </a:r>
            <a:r>
              <a:rPr lang="en-US" altLang="zh-CN">
                <a:solidFill>
                  <a:schemeClr val="tx1"/>
                </a:solidFill>
              </a:rPr>
              <a:t>Gr=-8dBi</a:t>
            </a:r>
            <a:r>
              <a:rPr lang="zh-CN" altLang="en-US">
                <a:solidFill>
                  <a:schemeClr val="tx1"/>
                </a:solidFill>
              </a:rPr>
              <a:t>（不考虑极化失配）</a:t>
            </a:r>
          </a:p>
        </p:txBody>
      </p:sp>
      <p:sp>
        <p:nvSpPr>
          <p:cNvPr id="44042" name="TextBox 14"/>
          <p:cNvSpPr txBox="1">
            <a:spLocks noChangeArrowheads="1"/>
          </p:cNvSpPr>
          <p:nvPr/>
        </p:nvSpPr>
        <p:spPr bwMode="auto">
          <a:xfrm>
            <a:off x="5125786" y="3668713"/>
            <a:ext cx="2400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距离完全达标</a:t>
            </a:r>
          </a:p>
        </p:txBody>
      </p:sp>
      <p:sp>
        <p:nvSpPr>
          <p:cNvPr id="44043" name="TextBox 14"/>
          <p:cNvSpPr txBox="1">
            <a:spLocks noChangeArrowheads="1"/>
          </p:cNvSpPr>
          <p:nvPr/>
        </p:nvSpPr>
        <p:spPr bwMode="auto">
          <a:xfrm>
            <a:off x="3239343" y="4278314"/>
            <a:ext cx="6097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如果</a:t>
            </a:r>
            <a:r>
              <a:rPr lang="en-US" altLang="zh-CN">
                <a:solidFill>
                  <a:schemeClr val="tx1"/>
                </a:solidFill>
              </a:rPr>
              <a:t>Gr=-15dBi</a:t>
            </a:r>
            <a:r>
              <a:rPr lang="zh-CN" altLang="en-US">
                <a:solidFill>
                  <a:schemeClr val="tx1"/>
                </a:solidFill>
              </a:rPr>
              <a:t>，则</a:t>
            </a:r>
            <a:r>
              <a:rPr lang="en-US" altLang="zh-CN">
                <a:solidFill>
                  <a:schemeClr val="tx1"/>
                </a:solidFill>
              </a:rPr>
              <a:t>R</a:t>
            </a:r>
            <a:r>
              <a:rPr lang="en-US" altLang="zh-CN" baseline="-25000">
                <a:solidFill>
                  <a:schemeClr val="tx1"/>
                </a:solidFill>
              </a:rPr>
              <a:t>max</a:t>
            </a:r>
            <a:r>
              <a:rPr lang="en-US" altLang="zh-CN">
                <a:solidFill>
                  <a:schemeClr val="tx1"/>
                </a:solidFill>
              </a:rPr>
              <a:t>=0.821m(FR4)</a:t>
            </a:r>
            <a:endParaRPr lang="zh-CN" altLang="en-US">
              <a:solidFill>
                <a:schemeClr val="tx1"/>
              </a:solidFill>
            </a:endParaRPr>
          </a:p>
        </p:txBody>
      </p:sp>
      <p:sp>
        <p:nvSpPr>
          <p:cNvPr id="44044" name="TextBox 14"/>
          <p:cNvSpPr txBox="1">
            <a:spLocks noChangeArrowheads="1"/>
          </p:cNvSpPr>
          <p:nvPr/>
        </p:nvSpPr>
        <p:spPr bwMode="auto">
          <a:xfrm>
            <a:off x="3283805" y="5029200"/>
            <a:ext cx="6097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如果</a:t>
            </a:r>
            <a:r>
              <a:rPr lang="en-US" altLang="zh-CN">
                <a:solidFill>
                  <a:schemeClr val="tx1"/>
                </a:solidFill>
              </a:rPr>
              <a:t>Gr=2dBi</a:t>
            </a:r>
            <a:r>
              <a:rPr lang="zh-CN" altLang="en-US">
                <a:solidFill>
                  <a:schemeClr val="tx1"/>
                </a:solidFill>
              </a:rPr>
              <a:t>，则</a:t>
            </a:r>
            <a:r>
              <a:rPr lang="en-US" altLang="zh-CN">
                <a:solidFill>
                  <a:schemeClr val="tx1"/>
                </a:solidFill>
              </a:rPr>
              <a:t>R</a:t>
            </a:r>
            <a:r>
              <a:rPr lang="en-US" altLang="zh-CN" baseline="-25000">
                <a:solidFill>
                  <a:schemeClr val="tx1"/>
                </a:solidFill>
              </a:rPr>
              <a:t>max</a:t>
            </a:r>
            <a:r>
              <a:rPr lang="en-US" altLang="zh-CN">
                <a:solidFill>
                  <a:schemeClr val="tx1"/>
                </a:solidFill>
              </a:rPr>
              <a:t>=7.83m(</a:t>
            </a:r>
            <a:r>
              <a:rPr lang="zh-CN" altLang="en-US">
                <a:solidFill>
                  <a:schemeClr val="tx1"/>
                </a:solidFill>
              </a:rPr>
              <a:t>空气</a:t>
            </a:r>
            <a:r>
              <a:rPr lang="en-US" altLang="zh-CN">
                <a:solidFill>
                  <a:schemeClr val="tx1"/>
                </a:solidFill>
              </a:rPr>
              <a:t>)</a:t>
            </a:r>
            <a:endParaRPr lang="zh-CN" altLang="en-US">
              <a:solidFill>
                <a:schemeClr val="tx1"/>
              </a:solidFill>
            </a:endParaRPr>
          </a:p>
        </p:txBody>
      </p:sp>
    </p:spTree>
    <p:extLst>
      <p:ext uri="{BB962C8B-B14F-4D97-AF65-F5344CB8AC3E}">
        <p14:creationId xmlns:p14="http://schemas.microsoft.com/office/powerpoint/2010/main" val="39787141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453" y="1268760"/>
            <a:ext cx="12290276" cy="4464496"/>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5"/>
          <p:cNvSpPr>
            <a:spLocks/>
          </p:cNvSpPr>
          <p:nvPr/>
        </p:nvSpPr>
        <p:spPr bwMode="auto">
          <a:xfrm>
            <a:off x="1300528" y="4365104"/>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4" name="KSO_Shape"/>
          <p:cNvSpPr>
            <a:spLocks/>
          </p:cNvSpPr>
          <p:nvPr/>
        </p:nvSpPr>
        <p:spPr bwMode="auto">
          <a:xfrm>
            <a:off x="1599689" y="4676789"/>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rgbClr val="2F5EB0"/>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3001243" y="2571213"/>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9"/>
          <p:cNvSpPr txBox="1"/>
          <p:nvPr/>
        </p:nvSpPr>
        <p:spPr>
          <a:xfrm>
            <a:off x="841003" y="2120642"/>
            <a:ext cx="2103040" cy="2100575"/>
          </a:xfrm>
          <a:prstGeom prst="rect">
            <a:avLst/>
          </a:prstGeom>
          <a:noFill/>
        </p:spPr>
        <p:txBody>
          <a:bodyPr wrap="square" lIns="68580" tIns="34290" rIns="68580" bIns="34290" rtlCol="0">
            <a:spAutoFit/>
          </a:bodyPr>
          <a:lstStyle/>
          <a:p>
            <a:pPr marL="0" lvl="1" algn="ctr"/>
            <a:r>
              <a:rPr lang="zh-CN" altLang="en-US" sz="6600" b="1" dirty="0">
                <a:latin typeface="微软雅黑" pitchFamily="34" charset="-122"/>
                <a:ea typeface="微软雅黑" pitchFamily="34" charset="-122"/>
              </a:rPr>
              <a:t>终端</a:t>
            </a:r>
            <a:r>
              <a:rPr lang="zh-CN" altLang="en-US" sz="6600" b="1" dirty="0" smtClean="0">
                <a:latin typeface="微软雅黑" pitchFamily="34" charset="-122"/>
                <a:ea typeface="微软雅黑" pitchFamily="34" charset="-122"/>
              </a:rPr>
              <a:t>天线</a:t>
            </a:r>
            <a:endParaRPr lang="en-US" altLang="zh-CN" sz="6600" b="1" dirty="0" smtClean="0">
              <a:latin typeface="微软雅黑" pitchFamily="34" charset="-122"/>
              <a:ea typeface="微软雅黑" pitchFamily="34" charset="-122"/>
            </a:endParaRPr>
          </a:p>
        </p:txBody>
      </p: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04</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第一章  研究背景</a:t>
            </a:r>
            <a:endParaRPr lang="en-US" altLang="ko-KR" kern="0" dirty="0" smtClean="0">
              <a:solidFill>
                <a:srgbClr val="2F5EB0"/>
              </a:solidFill>
              <a:latin typeface="微软雅黑" pitchFamily="34" charset="-122"/>
              <a:ea typeface="微软雅黑" pitchFamily="34" charset="-122"/>
            </a:endParaRPr>
          </a:p>
        </p:txBody>
      </p:sp>
      <p:sp>
        <p:nvSpPr>
          <p:cNvPr id="61"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3001243" y="5917922"/>
            <a:ext cx="7183276" cy="369332"/>
          </a:xfrm>
          <a:prstGeom prst="rect">
            <a:avLst/>
          </a:prstGeom>
          <a:noFill/>
        </p:spPr>
        <p:txBody>
          <a:bodyPr wrap="square" rtlCol="0">
            <a:spAutoFit/>
          </a:bodyPr>
          <a:lstStyle/>
          <a:p>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Antenna Design for Mobile Devices </a:t>
            </a:r>
            <a:r>
              <a:rPr lang="zh-CN" altLang="en-US" dirty="0">
                <a:latin typeface="Times New Roman" pitchFamily="18" charset="0"/>
                <a:cs typeface="Times New Roman" pitchFamily="18" charset="0"/>
              </a:rPr>
              <a:t>”</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2</a:t>
            </a:r>
            <a:r>
              <a:rPr lang="en-US" altLang="zh-CN" baseline="30000" dirty="0" smtClean="0">
                <a:latin typeface="Times New Roman" pitchFamily="18" charset="0"/>
                <a:cs typeface="Times New Roman" pitchFamily="18" charset="0"/>
              </a:rPr>
              <a:t>nd</a:t>
            </a:r>
            <a:r>
              <a:rPr lang="en-US" altLang="zh-CN" dirty="0" smtClean="0">
                <a:latin typeface="Times New Roman" pitchFamily="18" charset="0"/>
                <a:cs typeface="Times New Roman" pitchFamily="18" charset="0"/>
              </a:rPr>
              <a:t>  </a:t>
            </a:r>
            <a:r>
              <a:rPr lang="en-US" altLang="zh-CN" dirty="0" err="1">
                <a:latin typeface="Times New Roman" pitchFamily="18" charset="0"/>
                <a:cs typeface="Times New Roman" pitchFamily="18" charset="0"/>
              </a:rPr>
              <a:t>E</a:t>
            </a:r>
            <a:r>
              <a:rPr lang="en-US" altLang="zh-CN" dirty="0" err="1" smtClean="0">
                <a:latin typeface="Times New Roman" pitchFamily="18" charset="0"/>
                <a:cs typeface="Times New Roman" pitchFamily="18" charset="0"/>
              </a:rPr>
              <a:t>dtion</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Wiley</a:t>
            </a:r>
            <a:r>
              <a:rPr lang="zh-CN" altLang="en-US" dirty="0" smtClean="0">
                <a:latin typeface="Times New Roman" pitchFamily="18" charset="0"/>
                <a:cs typeface="Times New Roman" pitchFamily="18" charset="0"/>
              </a:rPr>
              <a:t>，</a:t>
            </a:r>
            <a:r>
              <a:rPr lang="en-US" altLang="zh-CN" dirty="0" smtClean="0">
                <a:latin typeface="Times New Roman" pitchFamily="18" charset="0"/>
                <a:cs typeface="Times New Roman" pitchFamily="18" charset="0"/>
              </a:rPr>
              <a:t>2017</a:t>
            </a:r>
            <a:endParaRPr lang="zh-CN" altLang="en-US"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1584" y="2056643"/>
            <a:ext cx="2036202" cy="288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7825779" y="3316342"/>
            <a:ext cx="1440160" cy="369332"/>
          </a:xfrm>
          <a:prstGeom prst="rect">
            <a:avLst/>
          </a:prstGeom>
          <a:noFill/>
        </p:spPr>
        <p:txBody>
          <a:bodyPr wrap="square" rtlCol="0">
            <a:spAutoFit/>
          </a:bodyPr>
          <a:lstStyle/>
          <a:p>
            <a:r>
              <a:rPr lang="zh-CN" altLang="en-US" dirty="0" smtClean="0">
                <a:solidFill>
                  <a:schemeClr val="bg1"/>
                </a:solidFill>
              </a:rPr>
              <a:t>单极子天线</a:t>
            </a:r>
            <a:endParaRPr lang="zh-CN" altLang="en-US" dirty="0">
              <a:solidFill>
                <a:schemeClr val="bg1"/>
              </a:solidFill>
            </a:endParaRPr>
          </a:p>
        </p:txBody>
      </p:sp>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3479" y="1857945"/>
            <a:ext cx="3162300"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028312" y="3085509"/>
            <a:ext cx="2070708" cy="1200329"/>
          </a:xfrm>
          <a:prstGeom prst="rect">
            <a:avLst/>
          </a:prstGeom>
          <a:noFill/>
        </p:spPr>
        <p:txBody>
          <a:bodyPr wrap="square" rtlCol="0">
            <a:spAutoFit/>
          </a:bodyPr>
          <a:lstStyle/>
          <a:p>
            <a:r>
              <a:rPr lang="zh-CN" altLang="en-US" dirty="0" smtClean="0">
                <a:solidFill>
                  <a:schemeClr val="bg1"/>
                </a:solidFill>
              </a:rPr>
              <a:t>单臂螺旋天线</a:t>
            </a:r>
            <a:endParaRPr lang="en-US" altLang="zh-CN" dirty="0" smtClean="0">
              <a:solidFill>
                <a:schemeClr val="bg1"/>
              </a:solidFill>
            </a:endParaRPr>
          </a:p>
          <a:p>
            <a:r>
              <a:rPr lang="zh-CN" altLang="en-US" dirty="0">
                <a:solidFill>
                  <a:schemeClr val="bg1"/>
                </a:solidFill>
              </a:rPr>
              <a:t>拉杆</a:t>
            </a:r>
            <a:r>
              <a:rPr lang="zh-CN" altLang="en-US" dirty="0" smtClean="0">
                <a:solidFill>
                  <a:schemeClr val="bg1"/>
                </a:solidFill>
              </a:rPr>
              <a:t>螺旋天线</a:t>
            </a:r>
            <a:endParaRPr lang="en-US" altLang="zh-CN" dirty="0" smtClean="0">
              <a:solidFill>
                <a:schemeClr val="bg1"/>
              </a:solidFill>
            </a:endParaRPr>
          </a:p>
          <a:p>
            <a:r>
              <a:rPr lang="zh-CN" altLang="en-US" dirty="0">
                <a:solidFill>
                  <a:schemeClr val="bg1"/>
                </a:solidFill>
              </a:rPr>
              <a:t>介质</a:t>
            </a:r>
            <a:r>
              <a:rPr lang="zh-CN" altLang="en-US" dirty="0" smtClean="0">
                <a:solidFill>
                  <a:schemeClr val="bg1"/>
                </a:solidFill>
              </a:rPr>
              <a:t>加载螺旋天线</a:t>
            </a:r>
            <a:endParaRPr lang="en-US" altLang="zh-CN" dirty="0" smtClean="0">
              <a:solidFill>
                <a:schemeClr val="bg1"/>
              </a:solidFill>
            </a:endParaRPr>
          </a:p>
          <a:p>
            <a:endParaRPr lang="zh-CN" altLang="en-US" dirty="0">
              <a:solidFill>
                <a:schemeClr val="bg1"/>
              </a:solidFill>
            </a:endParaRPr>
          </a:p>
        </p:txBody>
      </p:sp>
      <p:pic>
        <p:nvPicPr>
          <p:cNvPr id="102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53966" y="1648019"/>
            <a:ext cx="2981325"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6922" y="1286463"/>
            <a:ext cx="2524125"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028312" y="2582730"/>
            <a:ext cx="1734937" cy="1754326"/>
          </a:xfrm>
          <a:prstGeom prst="rect">
            <a:avLst/>
          </a:prstGeom>
          <a:noFill/>
        </p:spPr>
        <p:txBody>
          <a:bodyPr wrap="square" rtlCol="0">
            <a:spAutoFit/>
          </a:bodyPr>
          <a:lstStyle/>
          <a:p>
            <a:r>
              <a:rPr lang="zh-CN" altLang="en-US" dirty="0" smtClean="0">
                <a:solidFill>
                  <a:schemeClr val="bg1"/>
                </a:solidFill>
              </a:rPr>
              <a:t>折叠单极子</a:t>
            </a:r>
            <a:endParaRPr lang="en-US" altLang="zh-CN" dirty="0" smtClean="0">
              <a:solidFill>
                <a:schemeClr val="bg1"/>
              </a:solidFill>
            </a:endParaRPr>
          </a:p>
          <a:p>
            <a:r>
              <a:rPr lang="zh-CN" altLang="en-US" dirty="0" smtClean="0">
                <a:solidFill>
                  <a:schemeClr val="bg1"/>
                </a:solidFill>
              </a:rPr>
              <a:t>倒</a:t>
            </a:r>
            <a:r>
              <a:rPr lang="en-US" altLang="zh-CN" dirty="0" smtClean="0">
                <a:solidFill>
                  <a:schemeClr val="bg1"/>
                </a:solidFill>
              </a:rPr>
              <a:t>F</a:t>
            </a:r>
            <a:r>
              <a:rPr lang="zh-CN" altLang="en-US" dirty="0" smtClean="0">
                <a:solidFill>
                  <a:schemeClr val="bg1"/>
                </a:solidFill>
              </a:rPr>
              <a:t>天线</a:t>
            </a:r>
            <a:endParaRPr lang="en-US" altLang="zh-CN" dirty="0" smtClean="0">
              <a:solidFill>
                <a:schemeClr val="bg1"/>
              </a:solidFill>
            </a:endParaRPr>
          </a:p>
          <a:p>
            <a:r>
              <a:rPr lang="en-US" altLang="zh-CN" dirty="0" smtClean="0">
                <a:solidFill>
                  <a:schemeClr val="bg1"/>
                </a:solidFill>
              </a:rPr>
              <a:t>PIFA</a:t>
            </a:r>
            <a:r>
              <a:rPr lang="zh-CN" altLang="en-US" dirty="0" smtClean="0">
                <a:solidFill>
                  <a:schemeClr val="bg1"/>
                </a:solidFill>
              </a:rPr>
              <a:t>天线</a:t>
            </a:r>
            <a:endParaRPr lang="en-US" altLang="zh-CN" dirty="0" smtClean="0">
              <a:solidFill>
                <a:schemeClr val="bg1"/>
              </a:solidFill>
            </a:endParaRPr>
          </a:p>
          <a:p>
            <a:r>
              <a:rPr lang="zh-CN" altLang="en-US" dirty="0" smtClean="0">
                <a:solidFill>
                  <a:schemeClr val="bg1"/>
                </a:solidFill>
              </a:rPr>
              <a:t>环天线</a:t>
            </a:r>
            <a:endParaRPr lang="en-US" altLang="zh-CN" dirty="0" smtClean="0">
              <a:solidFill>
                <a:schemeClr val="bg1"/>
              </a:solidFill>
            </a:endParaRPr>
          </a:p>
          <a:p>
            <a:r>
              <a:rPr lang="zh-CN" altLang="en-US" dirty="0">
                <a:solidFill>
                  <a:schemeClr val="bg1"/>
                </a:solidFill>
              </a:rPr>
              <a:t>陶瓷</a:t>
            </a:r>
            <a:r>
              <a:rPr lang="zh-CN" altLang="en-US" dirty="0" smtClean="0">
                <a:solidFill>
                  <a:schemeClr val="bg1"/>
                </a:solidFill>
              </a:rPr>
              <a:t>天线</a:t>
            </a:r>
            <a:endParaRPr lang="en-US" altLang="zh-CN" dirty="0" smtClean="0">
              <a:solidFill>
                <a:schemeClr val="bg1"/>
              </a:solidFill>
            </a:endParaRPr>
          </a:p>
          <a:p>
            <a:r>
              <a:rPr lang="zh-CN" altLang="en-US" dirty="0">
                <a:solidFill>
                  <a:schemeClr val="bg1"/>
                </a:solidFill>
              </a:rPr>
              <a:t>缝天线</a:t>
            </a:r>
          </a:p>
        </p:txBody>
      </p:sp>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36522" y="1680769"/>
            <a:ext cx="6869896" cy="365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689875" y="2708920"/>
            <a:ext cx="1409145" cy="1200329"/>
          </a:xfrm>
          <a:prstGeom prst="rect">
            <a:avLst/>
          </a:prstGeom>
          <a:noFill/>
        </p:spPr>
        <p:txBody>
          <a:bodyPr wrap="square" rtlCol="0">
            <a:spAutoFit/>
          </a:bodyPr>
          <a:lstStyle/>
          <a:p>
            <a:r>
              <a:rPr lang="zh-CN" altLang="en-US" dirty="0" smtClean="0"/>
              <a:t>中和线</a:t>
            </a:r>
            <a:endParaRPr lang="en-US" altLang="zh-CN" dirty="0" smtClean="0"/>
          </a:p>
          <a:p>
            <a:r>
              <a:rPr lang="zh-CN" altLang="en-US" dirty="0"/>
              <a:t>缺陷</a:t>
            </a:r>
            <a:r>
              <a:rPr lang="zh-CN" altLang="en-US" dirty="0" smtClean="0"/>
              <a:t>地</a:t>
            </a:r>
            <a:endParaRPr lang="en-US" altLang="zh-CN" dirty="0" smtClean="0"/>
          </a:p>
          <a:p>
            <a:r>
              <a:rPr lang="zh-CN" altLang="en-US" dirty="0"/>
              <a:t>距离拉</a:t>
            </a:r>
            <a:r>
              <a:rPr lang="zh-CN" altLang="en-US" dirty="0" smtClean="0"/>
              <a:t>远</a:t>
            </a:r>
            <a:endParaRPr lang="en-US" altLang="zh-CN" dirty="0" smtClean="0"/>
          </a:p>
          <a:p>
            <a:r>
              <a:rPr lang="zh-CN" altLang="en-US" dirty="0"/>
              <a:t>去耦</a:t>
            </a:r>
            <a:r>
              <a:rPr lang="zh-CN" altLang="en-US" dirty="0" smtClean="0"/>
              <a:t>网络等</a:t>
            </a:r>
            <a:endParaRPr lang="zh-CN" altLang="en-US" dirty="0"/>
          </a:p>
        </p:txBody>
      </p:sp>
    </p:spTree>
    <p:extLst>
      <p:ext uri="{BB962C8B-B14F-4D97-AF65-F5344CB8AC3E}">
        <p14:creationId xmlns:p14="http://schemas.microsoft.com/office/powerpoint/2010/main" val="21370922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026"/>
                                        </p:tgtEl>
                                        <p:attrNameLst>
                                          <p:attrName>style.visibility</p:attrName>
                                        </p:attrNameLst>
                                      </p:cBhvr>
                                      <p:to>
                                        <p:strVal val="visible"/>
                                      </p:to>
                                    </p:set>
                                    <p:anim calcmode="lin" valueType="num">
                                      <p:cBhvr additive="base">
                                        <p:cTn id="34" dur="500" fill="hold"/>
                                        <p:tgtEl>
                                          <p:spTgt spid="1026"/>
                                        </p:tgtEl>
                                        <p:attrNameLst>
                                          <p:attrName>ppt_x</p:attrName>
                                        </p:attrNameLst>
                                      </p:cBhvr>
                                      <p:tavLst>
                                        <p:tav tm="0">
                                          <p:val>
                                            <p:strVal val="#ppt_x"/>
                                          </p:val>
                                        </p:tav>
                                        <p:tav tm="100000">
                                          <p:val>
                                            <p:strVal val="#ppt_x"/>
                                          </p:val>
                                        </p:tav>
                                      </p:tavLst>
                                    </p:anim>
                                    <p:anim calcmode="lin" valueType="num">
                                      <p:cBhvr additive="base">
                                        <p:cTn id="35"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1026"/>
                                        </p:tgtEl>
                                        <p:attrNameLst>
                                          <p:attrName>ppt_x</p:attrName>
                                        </p:attrNameLst>
                                      </p:cBhvr>
                                      <p:tavLst>
                                        <p:tav tm="0">
                                          <p:val>
                                            <p:strVal val="ppt_x"/>
                                          </p:val>
                                        </p:tav>
                                        <p:tav tm="100000">
                                          <p:val>
                                            <p:strVal val="ppt_x"/>
                                          </p:val>
                                        </p:tav>
                                      </p:tavLst>
                                    </p:anim>
                                    <p:anim calcmode="lin" valueType="num">
                                      <p:cBhvr additive="base">
                                        <p:cTn id="46" dur="500"/>
                                        <p:tgtEl>
                                          <p:spTgt spid="1026"/>
                                        </p:tgtEl>
                                        <p:attrNameLst>
                                          <p:attrName>ppt_y</p:attrName>
                                        </p:attrNameLst>
                                      </p:cBhvr>
                                      <p:tavLst>
                                        <p:tav tm="0">
                                          <p:val>
                                            <p:strVal val="ppt_y"/>
                                          </p:val>
                                        </p:tav>
                                        <p:tav tm="100000">
                                          <p:val>
                                            <p:strVal val="1+ppt_h/2"/>
                                          </p:val>
                                        </p:tav>
                                      </p:tavLst>
                                    </p:anim>
                                    <p:set>
                                      <p:cBhvr>
                                        <p:cTn id="47" dur="1" fill="hold">
                                          <p:stCondLst>
                                            <p:cond delay="499"/>
                                          </p:stCondLst>
                                        </p:cTn>
                                        <p:tgtEl>
                                          <p:spTgt spid="102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grpId="1" nodeType="clickEffect">
                                  <p:stCondLst>
                                    <p:cond delay="0"/>
                                  </p:stCondLst>
                                  <p:childTnLst>
                                    <p:anim calcmode="lin" valueType="num">
                                      <p:cBhvr additive="base">
                                        <p:cTn id="51" dur="500"/>
                                        <p:tgtEl>
                                          <p:spTgt spid="8"/>
                                        </p:tgtEl>
                                        <p:attrNameLst>
                                          <p:attrName>ppt_x</p:attrName>
                                        </p:attrNameLst>
                                      </p:cBhvr>
                                      <p:tavLst>
                                        <p:tav tm="0">
                                          <p:val>
                                            <p:strVal val="ppt_x"/>
                                          </p:val>
                                        </p:tav>
                                        <p:tav tm="100000">
                                          <p:val>
                                            <p:strVal val="ppt_x"/>
                                          </p:val>
                                        </p:tav>
                                      </p:tavLst>
                                    </p:anim>
                                    <p:anim calcmode="lin" valueType="num">
                                      <p:cBhvr additive="base">
                                        <p:cTn id="52" dur="500"/>
                                        <p:tgtEl>
                                          <p:spTgt spid="8"/>
                                        </p:tgtEl>
                                        <p:attrNameLst>
                                          <p:attrName>ppt_y</p:attrName>
                                        </p:attrNameLst>
                                      </p:cBhvr>
                                      <p:tavLst>
                                        <p:tav tm="0">
                                          <p:val>
                                            <p:strVal val="ppt_y"/>
                                          </p:val>
                                        </p:tav>
                                        <p:tav tm="100000">
                                          <p:val>
                                            <p:strVal val="1+ppt_h/2"/>
                                          </p:val>
                                        </p:tav>
                                      </p:tavLst>
                                    </p:anim>
                                    <p:set>
                                      <p:cBhvr>
                                        <p:cTn id="53" dur="1" fill="hold">
                                          <p:stCondLst>
                                            <p:cond delay="499"/>
                                          </p:stCondLst>
                                        </p:cTn>
                                        <p:tgtEl>
                                          <p:spTgt spid="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027"/>
                                        </p:tgtEl>
                                        <p:attrNameLst>
                                          <p:attrName>style.visibility</p:attrName>
                                        </p:attrNameLst>
                                      </p:cBhvr>
                                      <p:to>
                                        <p:strVal val="visible"/>
                                      </p:to>
                                    </p:set>
                                    <p:anim calcmode="lin" valueType="num">
                                      <p:cBhvr additive="base">
                                        <p:cTn id="58" dur="500" fill="hold"/>
                                        <p:tgtEl>
                                          <p:spTgt spid="1027"/>
                                        </p:tgtEl>
                                        <p:attrNameLst>
                                          <p:attrName>ppt_x</p:attrName>
                                        </p:attrNameLst>
                                      </p:cBhvr>
                                      <p:tavLst>
                                        <p:tav tm="0">
                                          <p:val>
                                            <p:strVal val="#ppt_x"/>
                                          </p:val>
                                        </p:tav>
                                        <p:tav tm="100000">
                                          <p:val>
                                            <p:strVal val="#ppt_x"/>
                                          </p:val>
                                        </p:tav>
                                      </p:tavLst>
                                    </p:anim>
                                    <p:anim calcmode="lin" valueType="num">
                                      <p:cBhvr additive="base">
                                        <p:cTn id="59"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 calcmode="lin" valueType="num">
                                      <p:cBhvr additive="base">
                                        <p:cTn id="64" dur="500" fill="hold"/>
                                        <p:tgtEl>
                                          <p:spTgt spid="9"/>
                                        </p:tgtEl>
                                        <p:attrNameLst>
                                          <p:attrName>ppt_x</p:attrName>
                                        </p:attrNameLst>
                                      </p:cBhvr>
                                      <p:tavLst>
                                        <p:tav tm="0">
                                          <p:val>
                                            <p:strVal val="#ppt_x"/>
                                          </p:val>
                                        </p:tav>
                                        <p:tav tm="100000">
                                          <p:val>
                                            <p:strVal val="#ppt_x"/>
                                          </p:val>
                                        </p:tav>
                                      </p:tavLst>
                                    </p:anim>
                                    <p:anim calcmode="lin" valueType="num">
                                      <p:cBhvr additive="base">
                                        <p:cTn id="6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nodeType="clickEffect">
                                  <p:stCondLst>
                                    <p:cond delay="0"/>
                                  </p:stCondLst>
                                  <p:childTnLst>
                                    <p:anim calcmode="lin" valueType="num">
                                      <p:cBhvr additive="base">
                                        <p:cTn id="69" dur="500"/>
                                        <p:tgtEl>
                                          <p:spTgt spid="1027"/>
                                        </p:tgtEl>
                                        <p:attrNameLst>
                                          <p:attrName>ppt_x</p:attrName>
                                        </p:attrNameLst>
                                      </p:cBhvr>
                                      <p:tavLst>
                                        <p:tav tm="0">
                                          <p:val>
                                            <p:strVal val="ppt_x"/>
                                          </p:val>
                                        </p:tav>
                                        <p:tav tm="100000">
                                          <p:val>
                                            <p:strVal val="ppt_x"/>
                                          </p:val>
                                        </p:tav>
                                      </p:tavLst>
                                    </p:anim>
                                    <p:anim calcmode="lin" valueType="num">
                                      <p:cBhvr additive="base">
                                        <p:cTn id="70" dur="500"/>
                                        <p:tgtEl>
                                          <p:spTgt spid="1027"/>
                                        </p:tgtEl>
                                        <p:attrNameLst>
                                          <p:attrName>ppt_y</p:attrName>
                                        </p:attrNameLst>
                                      </p:cBhvr>
                                      <p:tavLst>
                                        <p:tav tm="0">
                                          <p:val>
                                            <p:strVal val="ppt_y"/>
                                          </p:val>
                                        </p:tav>
                                        <p:tav tm="100000">
                                          <p:val>
                                            <p:strVal val="1+ppt_h/2"/>
                                          </p:val>
                                        </p:tav>
                                      </p:tavLst>
                                    </p:anim>
                                    <p:set>
                                      <p:cBhvr>
                                        <p:cTn id="71" dur="1" fill="hold">
                                          <p:stCondLst>
                                            <p:cond delay="499"/>
                                          </p:stCondLst>
                                        </p:cTn>
                                        <p:tgtEl>
                                          <p:spTgt spid="102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2" presetClass="exit" presetSubtype="4" fill="hold" grpId="1" nodeType="clickEffect">
                                  <p:stCondLst>
                                    <p:cond delay="0"/>
                                  </p:stCondLst>
                                  <p:childTnLst>
                                    <p:anim calcmode="lin" valueType="num">
                                      <p:cBhvr additive="base">
                                        <p:cTn id="75" dur="500"/>
                                        <p:tgtEl>
                                          <p:spTgt spid="9"/>
                                        </p:tgtEl>
                                        <p:attrNameLst>
                                          <p:attrName>ppt_x</p:attrName>
                                        </p:attrNameLst>
                                      </p:cBhvr>
                                      <p:tavLst>
                                        <p:tav tm="0">
                                          <p:val>
                                            <p:strVal val="ppt_x"/>
                                          </p:val>
                                        </p:tav>
                                        <p:tav tm="100000">
                                          <p:val>
                                            <p:strVal val="ppt_x"/>
                                          </p:val>
                                        </p:tav>
                                      </p:tavLst>
                                    </p:anim>
                                    <p:anim calcmode="lin" valueType="num">
                                      <p:cBhvr additive="base">
                                        <p:cTn id="76" dur="500"/>
                                        <p:tgtEl>
                                          <p:spTgt spid="9"/>
                                        </p:tgtEl>
                                        <p:attrNameLst>
                                          <p:attrName>ppt_y</p:attrName>
                                        </p:attrNameLst>
                                      </p:cBhvr>
                                      <p:tavLst>
                                        <p:tav tm="0">
                                          <p:val>
                                            <p:strVal val="ppt_y"/>
                                          </p:val>
                                        </p:tav>
                                        <p:tav tm="100000">
                                          <p:val>
                                            <p:strVal val="1+ppt_h/2"/>
                                          </p:val>
                                        </p:tav>
                                      </p:tavLst>
                                    </p:anim>
                                    <p:set>
                                      <p:cBhvr>
                                        <p:cTn id="77" dur="1" fill="hold">
                                          <p:stCondLst>
                                            <p:cond delay="499"/>
                                          </p:stCondLst>
                                        </p:cTn>
                                        <p:tgtEl>
                                          <p:spTgt spid="9"/>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028"/>
                                        </p:tgtEl>
                                        <p:attrNameLst>
                                          <p:attrName>style.visibility</p:attrName>
                                        </p:attrNameLst>
                                      </p:cBhvr>
                                      <p:to>
                                        <p:strVal val="visible"/>
                                      </p:to>
                                    </p:set>
                                    <p:anim calcmode="lin" valueType="num">
                                      <p:cBhvr additive="base">
                                        <p:cTn id="82" dur="500" fill="hold"/>
                                        <p:tgtEl>
                                          <p:spTgt spid="1028"/>
                                        </p:tgtEl>
                                        <p:attrNameLst>
                                          <p:attrName>ppt_x</p:attrName>
                                        </p:attrNameLst>
                                      </p:cBhvr>
                                      <p:tavLst>
                                        <p:tav tm="0">
                                          <p:val>
                                            <p:strVal val="#ppt_x"/>
                                          </p:val>
                                        </p:tav>
                                        <p:tav tm="100000">
                                          <p:val>
                                            <p:strVal val="#ppt_x"/>
                                          </p:val>
                                        </p:tav>
                                      </p:tavLst>
                                    </p:anim>
                                    <p:anim calcmode="lin" valueType="num">
                                      <p:cBhvr additive="base">
                                        <p:cTn id="83"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xit" presetSubtype="4" fill="hold" nodeType="clickEffect">
                                  <p:stCondLst>
                                    <p:cond delay="0"/>
                                  </p:stCondLst>
                                  <p:childTnLst>
                                    <p:anim calcmode="lin" valueType="num">
                                      <p:cBhvr additive="base">
                                        <p:cTn id="87" dur="500"/>
                                        <p:tgtEl>
                                          <p:spTgt spid="1028"/>
                                        </p:tgtEl>
                                        <p:attrNameLst>
                                          <p:attrName>ppt_x</p:attrName>
                                        </p:attrNameLst>
                                      </p:cBhvr>
                                      <p:tavLst>
                                        <p:tav tm="0">
                                          <p:val>
                                            <p:strVal val="ppt_x"/>
                                          </p:val>
                                        </p:tav>
                                        <p:tav tm="100000">
                                          <p:val>
                                            <p:strVal val="ppt_x"/>
                                          </p:val>
                                        </p:tav>
                                      </p:tavLst>
                                    </p:anim>
                                    <p:anim calcmode="lin" valueType="num">
                                      <p:cBhvr additive="base">
                                        <p:cTn id="88" dur="500"/>
                                        <p:tgtEl>
                                          <p:spTgt spid="1028"/>
                                        </p:tgtEl>
                                        <p:attrNameLst>
                                          <p:attrName>ppt_y</p:attrName>
                                        </p:attrNameLst>
                                      </p:cBhvr>
                                      <p:tavLst>
                                        <p:tav tm="0">
                                          <p:val>
                                            <p:strVal val="ppt_y"/>
                                          </p:val>
                                        </p:tav>
                                        <p:tav tm="100000">
                                          <p:val>
                                            <p:strVal val="1+ppt_h/2"/>
                                          </p:val>
                                        </p:tav>
                                      </p:tavLst>
                                    </p:anim>
                                    <p:set>
                                      <p:cBhvr>
                                        <p:cTn id="89" dur="1" fill="hold">
                                          <p:stCondLst>
                                            <p:cond delay="499"/>
                                          </p:stCondLst>
                                        </p:cTn>
                                        <p:tgtEl>
                                          <p:spTgt spid="1028"/>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1029"/>
                                        </p:tgtEl>
                                        <p:attrNameLst>
                                          <p:attrName>style.visibility</p:attrName>
                                        </p:attrNameLst>
                                      </p:cBhvr>
                                      <p:to>
                                        <p:strVal val="visible"/>
                                      </p:to>
                                    </p:set>
                                    <p:anim calcmode="lin" valueType="num">
                                      <p:cBhvr additive="base">
                                        <p:cTn id="94" dur="500" fill="hold"/>
                                        <p:tgtEl>
                                          <p:spTgt spid="1029"/>
                                        </p:tgtEl>
                                        <p:attrNameLst>
                                          <p:attrName>ppt_x</p:attrName>
                                        </p:attrNameLst>
                                      </p:cBhvr>
                                      <p:tavLst>
                                        <p:tav tm="0">
                                          <p:val>
                                            <p:strVal val="#ppt_x"/>
                                          </p:val>
                                        </p:tav>
                                        <p:tav tm="100000">
                                          <p:val>
                                            <p:strVal val="#ppt_x"/>
                                          </p:val>
                                        </p:tav>
                                      </p:tavLst>
                                    </p:anim>
                                    <p:anim calcmode="lin" valueType="num">
                                      <p:cBhvr additive="base">
                                        <p:cTn id="95"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10"/>
                                        </p:tgtEl>
                                        <p:attrNameLst>
                                          <p:attrName>style.visibility</p:attrName>
                                        </p:attrNameLst>
                                      </p:cBhvr>
                                      <p:to>
                                        <p:strVal val="visible"/>
                                      </p:to>
                                    </p:set>
                                    <p:anim calcmode="lin" valueType="num">
                                      <p:cBhvr additive="base">
                                        <p:cTn id="100" dur="500" fill="hold"/>
                                        <p:tgtEl>
                                          <p:spTgt spid="10"/>
                                        </p:tgtEl>
                                        <p:attrNameLst>
                                          <p:attrName>ppt_x</p:attrName>
                                        </p:attrNameLst>
                                      </p:cBhvr>
                                      <p:tavLst>
                                        <p:tav tm="0">
                                          <p:val>
                                            <p:strVal val="#ppt_x"/>
                                          </p:val>
                                        </p:tav>
                                        <p:tav tm="100000">
                                          <p:val>
                                            <p:strVal val="#ppt_x"/>
                                          </p:val>
                                        </p:tav>
                                      </p:tavLst>
                                    </p:anim>
                                    <p:anim calcmode="lin" valueType="num">
                                      <p:cBhvr additive="base">
                                        <p:cTn id="10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xit" presetSubtype="4" fill="hold" nodeType="clickEffect">
                                  <p:stCondLst>
                                    <p:cond delay="0"/>
                                  </p:stCondLst>
                                  <p:childTnLst>
                                    <p:anim calcmode="lin" valueType="num">
                                      <p:cBhvr additive="base">
                                        <p:cTn id="105" dur="500"/>
                                        <p:tgtEl>
                                          <p:spTgt spid="1029"/>
                                        </p:tgtEl>
                                        <p:attrNameLst>
                                          <p:attrName>ppt_x</p:attrName>
                                        </p:attrNameLst>
                                      </p:cBhvr>
                                      <p:tavLst>
                                        <p:tav tm="0">
                                          <p:val>
                                            <p:strVal val="ppt_x"/>
                                          </p:val>
                                        </p:tav>
                                        <p:tav tm="100000">
                                          <p:val>
                                            <p:strVal val="ppt_x"/>
                                          </p:val>
                                        </p:tav>
                                      </p:tavLst>
                                    </p:anim>
                                    <p:anim calcmode="lin" valueType="num">
                                      <p:cBhvr additive="base">
                                        <p:cTn id="106" dur="500"/>
                                        <p:tgtEl>
                                          <p:spTgt spid="1029"/>
                                        </p:tgtEl>
                                        <p:attrNameLst>
                                          <p:attrName>ppt_y</p:attrName>
                                        </p:attrNameLst>
                                      </p:cBhvr>
                                      <p:tavLst>
                                        <p:tav tm="0">
                                          <p:val>
                                            <p:strVal val="ppt_y"/>
                                          </p:val>
                                        </p:tav>
                                        <p:tav tm="100000">
                                          <p:val>
                                            <p:strVal val="1+ppt_h/2"/>
                                          </p:val>
                                        </p:tav>
                                      </p:tavLst>
                                    </p:anim>
                                    <p:set>
                                      <p:cBhvr>
                                        <p:cTn id="107" dur="1" fill="hold">
                                          <p:stCondLst>
                                            <p:cond delay="499"/>
                                          </p:stCondLst>
                                        </p:cTn>
                                        <p:tgtEl>
                                          <p:spTgt spid="102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 presetClass="exit" presetSubtype="4" fill="hold" grpId="1" nodeType="clickEffect">
                                  <p:stCondLst>
                                    <p:cond delay="0"/>
                                  </p:stCondLst>
                                  <p:childTnLst>
                                    <p:anim calcmode="lin" valueType="num">
                                      <p:cBhvr additive="base">
                                        <p:cTn id="111" dur="500"/>
                                        <p:tgtEl>
                                          <p:spTgt spid="10"/>
                                        </p:tgtEl>
                                        <p:attrNameLst>
                                          <p:attrName>ppt_x</p:attrName>
                                        </p:attrNameLst>
                                      </p:cBhvr>
                                      <p:tavLst>
                                        <p:tav tm="0">
                                          <p:val>
                                            <p:strVal val="ppt_x"/>
                                          </p:val>
                                        </p:tav>
                                        <p:tav tm="100000">
                                          <p:val>
                                            <p:strVal val="ppt_x"/>
                                          </p:val>
                                        </p:tav>
                                      </p:tavLst>
                                    </p:anim>
                                    <p:anim calcmode="lin" valueType="num">
                                      <p:cBhvr additive="base">
                                        <p:cTn id="112" dur="500"/>
                                        <p:tgtEl>
                                          <p:spTgt spid="10"/>
                                        </p:tgtEl>
                                        <p:attrNameLst>
                                          <p:attrName>ppt_y</p:attrName>
                                        </p:attrNameLst>
                                      </p:cBhvr>
                                      <p:tavLst>
                                        <p:tav tm="0">
                                          <p:val>
                                            <p:strVal val="ppt_y"/>
                                          </p:val>
                                        </p:tav>
                                        <p:tav tm="100000">
                                          <p:val>
                                            <p:strVal val="1+ppt_h/2"/>
                                          </p:val>
                                        </p:tav>
                                      </p:tavLst>
                                    </p:anim>
                                    <p:set>
                                      <p:cBhvr>
                                        <p:cTn id="113" dur="1" fill="hold">
                                          <p:stCondLst>
                                            <p:cond delay="499"/>
                                          </p:stCondLst>
                                        </p:cTn>
                                        <p:tgtEl>
                                          <p:spTgt spid="10"/>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1030"/>
                                        </p:tgtEl>
                                        <p:attrNameLst>
                                          <p:attrName>style.visibility</p:attrName>
                                        </p:attrNameLst>
                                      </p:cBhvr>
                                      <p:to>
                                        <p:strVal val="visible"/>
                                      </p:to>
                                    </p:set>
                                    <p:anim calcmode="lin" valueType="num">
                                      <p:cBhvr additive="base">
                                        <p:cTn id="118" dur="500" fill="hold"/>
                                        <p:tgtEl>
                                          <p:spTgt spid="1030"/>
                                        </p:tgtEl>
                                        <p:attrNameLst>
                                          <p:attrName>ppt_x</p:attrName>
                                        </p:attrNameLst>
                                      </p:cBhvr>
                                      <p:tavLst>
                                        <p:tav tm="0">
                                          <p:val>
                                            <p:strVal val="#ppt_x"/>
                                          </p:val>
                                        </p:tav>
                                        <p:tav tm="100000">
                                          <p:val>
                                            <p:strVal val="#ppt_x"/>
                                          </p:val>
                                        </p:tav>
                                      </p:tavLst>
                                    </p:anim>
                                    <p:anim calcmode="lin" valueType="num">
                                      <p:cBhvr additive="base">
                                        <p:cTn id="119"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11"/>
                                        </p:tgtEl>
                                        <p:attrNameLst>
                                          <p:attrName>style.visibility</p:attrName>
                                        </p:attrNameLst>
                                      </p:cBhvr>
                                      <p:to>
                                        <p:strVal val="visible"/>
                                      </p:to>
                                    </p:set>
                                    <p:anim calcmode="lin" valueType="num">
                                      <p:cBhvr additive="base">
                                        <p:cTn id="124" dur="500" fill="hold"/>
                                        <p:tgtEl>
                                          <p:spTgt spid="11"/>
                                        </p:tgtEl>
                                        <p:attrNameLst>
                                          <p:attrName>ppt_x</p:attrName>
                                        </p:attrNameLst>
                                      </p:cBhvr>
                                      <p:tavLst>
                                        <p:tav tm="0">
                                          <p:val>
                                            <p:strVal val="#ppt_x"/>
                                          </p:val>
                                        </p:tav>
                                        <p:tav tm="100000">
                                          <p:val>
                                            <p:strVal val="#ppt_x"/>
                                          </p:val>
                                        </p:tav>
                                      </p:tavLst>
                                    </p:anim>
                                    <p:anim calcmode="lin" valueType="num">
                                      <p:cBhvr additive="base">
                                        <p:cTn id="1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p:bldP spid="8" grpId="0"/>
      <p:bldP spid="8" grpId="1"/>
      <p:bldP spid="9" grpId="0"/>
      <p:bldP spid="9" grpId="1"/>
      <p:bldP spid="10" grpId="0"/>
      <p:bldP spid="10" grpId="1"/>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3131" y="202410"/>
            <a:ext cx="2539115" cy="265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475" y="185079"/>
            <a:ext cx="5365206"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107" y="2874325"/>
            <a:ext cx="4648200"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3731" y="2949852"/>
            <a:ext cx="2799348" cy="366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4809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438" y="1340768"/>
            <a:ext cx="4003393"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515" y="1340768"/>
            <a:ext cx="4068170" cy="381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1328" y="1340768"/>
            <a:ext cx="3023847" cy="3766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3060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043" y="548680"/>
            <a:ext cx="9769995" cy="5579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796393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059" y="476672"/>
            <a:ext cx="9526833" cy="5373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038630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03" y="332656"/>
            <a:ext cx="10057257"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64388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3"/>
          <p:cNvSpPr>
            <a:spLocks noGrp="1" noChangeArrowheads="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smtClean="0">
                <a:solidFill>
                  <a:schemeClr val="tx2"/>
                </a:solidFill>
              </a:rPr>
              <a:t>UESTC</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03" y="332656"/>
            <a:ext cx="4464496" cy="345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71" y="3807896"/>
            <a:ext cx="11161712"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33827" y="3260071"/>
            <a:ext cx="4248472" cy="369332"/>
          </a:xfrm>
          <a:prstGeom prst="rect">
            <a:avLst/>
          </a:prstGeom>
          <a:noFill/>
        </p:spPr>
        <p:txBody>
          <a:bodyPr wrap="square" rtlCol="0">
            <a:spAutoFit/>
          </a:bodyPr>
          <a:lstStyle/>
          <a:p>
            <a:r>
              <a:rPr lang="zh-CN" altLang="en-US" dirty="0" smtClean="0"/>
              <a:t>手持机</a:t>
            </a:r>
            <a:r>
              <a:rPr lang="en-US" altLang="zh-CN" dirty="0" smtClean="0"/>
              <a:t>24dBm</a:t>
            </a:r>
            <a:r>
              <a:rPr lang="zh-CN" altLang="en-US" dirty="0" smtClean="0"/>
              <a:t>实测读距</a:t>
            </a:r>
            <a:r>
              <a:rPr lang="en-US" altLang="zh-CN" dirty="0" smtClean="0"/>
              <a:t>1.5m</a:t>
            </a:r>
            <a:r>
              <a:rPr lang="zh-CN" altLang="en-US" dirty="0" smtClean="0"/>
              <a:t>以上</a:t>
            </a:r>
            <a:endParaRPr lang="zh-CN" altLang="en-US" dirty="0"/>
          </a:p>
        </p:txBody>
      </p:sp>
      <p:pic>
        <p:nvPicPr>
          <p:cNvPr id="143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1643" y="318102"/>
            <a:ext cx="2688156" cy="2750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4137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46</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352839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99" y="58316"/>
            <a:ext cx="2360210"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235" y="2614329"/>
            <a:ext cx="10221606" cy="3728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584" y="836713"/>
            <a:ext cx="5913906" cy="140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5312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47</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352839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8840"/>
            <a:ext cx="12114851" cy="4503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9795" y="58316"/>
            <a:ext cx="2237920" cy="2205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842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48</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352839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020" y="1093307"/>
            <a:ext cx="4391025"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127" y="617057"/>
            <a:ext cx="6465888" cy="493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9155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49</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352839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035" y="1188378"/>
            <a:ext cx="42005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191" y="1188377"/>
            <a:ext cx="420052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57742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24744"/>
            <a:ext cx="12290276" cy="4464496"/>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5"/>
          <p:cNvSpPr>
            <a:spLocks/>
          </p:cNvSpPr>
          <p:nvPr/>
        </p:nvSpPr>
        <p:spPr bwMode="auto">
          <a:xfrm>
            <a:off x="8966881" y="3733103"/>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4" name="KSO_Shape"/>
          <p:cNvSpPr>
            <a:spLocks/>
          </p:cNvSpPr>
          <p:nvPr/>
        </p:nvSpPr>
        <p:spPr bwMode="auto">
          <a:xfrm>
            <a:off x="9266042" y="4044788"/>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rgbClr val="2F5EB0"/>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0667596" y="1939212"/>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9"/>
          <p:cNvSpPr txBox="1"/>
          <p:nvPr/>
        </p:nvSpPr>
        <p:spPr>
          <a:xfrm>
            <a:off x="8507356" y="1488641"/>
            <a:ext cx="2103040" cy="2100575"/>
          </a:xfrm>
          <a:prstGeom prst="rect">
            <a:avLst/>
          </a:prstGeom>
          <a:noFill/>
        </p:spPr>
        <p:txBody>
          <a:bodyPr wrap="square" lIns="68580" tIns="34290" rIns="68580" bIns="34290" rtlCol="0">
            <a:spAutoFit/>
          </a:bodyPr>
          <a:lstStyle/>
          <a:p>
            <a:pPr marL="0" lvl="1" algn="ctr"/>
            <a:r>
              <a:rPr lang="zh-CN" altLang="en-US" sz="6600" b="1" dirty="0">
                <a:latin typeface="微软雅黑" pitchFamily="34" charset="-122"/>
                <a:ea typeface="微软雅黑" pitchFamily="34" charset="-122"/>
              </a:rPr>
              <a:t>特征模</a:t>
            </a:r>
            <a:endParaRPr lang="en-US" altLang="zh-CN" sz="6600" b="1" dirty="0" smtClean="0">
              <a:latin typeface="微软雅黑" pitchFamily="34" charset="-122"/>
              <a:ea typeface="微软雅黑" pitchFamily="34" charset="-122"/>
            </a:endParaRPr>
          </a:p>
        </p:txBody>
      </p:sp>
      <p:grpSp>
        <p:nvGrpSpPr>
          <p:cNvPr id="23" name="组合 22"/>
          <p:cNvGrpSpPr/>
          <p:nvPr/>
        </p:nvGrpSpPr>
        <p:grpSpPr>
          <a:xfrm>
            <a:off x="1345059" y="1556792"/>
            <a:ext cx="6408708" cy="830997"/>
            <a:chOff x="4507139" y="3899524"/>
            <a:chExt cx="1682421" cy="2976568"/>
          </a:xfrm>
        </p:grpSpPr>
        <p:sp>
          <p:nvSpPr>
            <p:cNvPr id="24" name="文本框 9"/>
            <p:cNvSpPr txBox="1"/>
            <p:nvPr/>
          </p:nvSpPr>
          <p:spPr>
            <a:xfrm>
              <a:off x="4733982" y="3899524"/>
              <a:ext cx="1455578" cy="2976568"/>
            </a:xfrm>
            <a:prstGeom prst="rect">
              <a:avLst/>
            </a:prstGeom>
            <a:noFill/>
          </p:spPr>
          <p:txBody>
            <a:bodyPr wrap="square" lIns="0" tIns="0" rIns="0" bIns="0" rtlCol="0">
              <a:spAutoFit/>
            </a:bodyPr>
            <a:lstStyle/>
            <a:p>
              <a:r>
                <a:rPr lang="zh-CN" altLang="en-US" dirty="0" smtClean="0">
                  <a:solidFill>
                    <a:schemeClr val="bg1"/>
                  </a:solidFill>
                </a:rPr>
                <a:t>特征</a:t>
              </a:r>
              <a:r>
                <a:rPr lang="zh-CN" altLang="en-US" dirty="0">
                  <a:solidFill>
                    <a:schemeClr val="bg1"/>
                  </a:solidFill>
                </a:rPr>
                <a:t>模理论只考虑电磁目标的结构、尺寸和材料等固有属性而与任何</a:t>
              </a:r>
              <a:r>
                <a:rPr lang="zh-CN" altLang="en-US" dirty="0" smtClean="0">
                  <a:solidFill>
                    <a:schemeClr val="bg1"/>
                  </a:solidFill>
                </a:rPr>
                <a:t>外在激励</a:t>
              </a:r>
              <a:r>
                <a:rPr lang="zh-CN" altLang="en-US" dirty="0">
                  <a:solidFill>
                    <a:schemeClr val="bg1"/>
                  </a:solidFill>
                </a:rPr>
                <a:t>无关，因此通过其模式分解过程可以为电磁目标的辐射和散射机制提供清晰</a:t>
              </a:r>
              <a:r>
                <a:rPr lang="zh-CN" altLang="en-US" dirty="0" smtClean="0">
                  <a:solidFill>
                    <a:schemeClr val="bg1"/>
                  </a:solidFill>
                </a:rPr>
                <a:t>的物理</a:t>
              </a:r>
              <a:r>
                <a:rPr lang="zh-CN" altLang="en-US" dirty="0">
                  <a:solidFill>
                    <a:schemeClr val="bg1"/>
                  </a:solidFill>
                </a:rPr>
                <a:t>解释</a:t>
              </a:r>
              <a:r>
                <a:rPr lang="zh-CN" altLang="en-US" dirty="0" smtClean="0">
                  <a:solidFill>
                    <a:schemeClr val="bg1"/>
                  </a:solidFill>
                </a:rPr>
                <a:t>。</a:t>
              </a:r>
              <a:endParaRPr lang="zh-CN" altLang="en-US" dirty="0">
                <a:solidFill>
                  <a:schemeClr val="bg1"/>
                </a:solidFill>
              </a:endParaRPr>
            </a:p>
          </p:txBody>
        </p:sp>
        <p:grpSp>
          <p:nvGrpSpPr>
            <p:cNvPr id="25" name="组合 24"/>
            <p:cNvGrpSpPr/>
            <p:nvPr/>
          </p:nvGrpSpPr>
          <p:grpSpPr>
            <a:xfrm>
              <a:off x="4507139" y="4157449"/>
              <a:ext cx="187455" cy="2579267"/>
              <a:chOff x="5142943" y="4558080"/>
              <a:chExt cx="187455" cy="2579267"/>
            </a:xfrm>
          </p:grpSpPr>
          <p:sp>
            <p:nvSpPr>
              <p:cNvPr id="26" name="椭圆 25"/>
              <p:cNvSpPr/>
              <p:nvPr/>
            </p:nvSpPr>
            <p:spPr>
              <a:xfrm>
                <a:off x="5142943" y="4558080"/>
                <a:ext cx="187455" cy="2579267"/>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等腰三角形 26"/>
              <p:cNvSpPr/>
              <p:nvPr/>
            </p:nvSpPr>
            <p:spPr>
              <a:xfrm rot="5400000">
                <a:off x="4336643" y="5679018"/>
                <a:ext cx="1845503"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05</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第一章  研究背景</a:t>
            </a:r>
            <a:endParaRPr lang="en-US" altLang="ko-KR" kern="0" dirty="0" smtClean="0">
              <a:solidFill>
                <a:srgbClr val="2F5EB0"/>
              </a:solidFill>
              <a:latin typeface="微软雅黑" pitchFamily="34" charset="-122"/>
              <a:ea typeface="微软雅黑" pitchFamily="34" charset="-122"/>
            </a:endParaRPr>
          </a:p>
        </p:txBody>
      </p:sp>
      <p:sp>
        <p:nvSpPr>
          <p:cNvPr id="61"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614611" y="5846811"/>
            <a:ext cx="11243616" cy="369332"/>
          </a:xfrm>
          <a:prstGeom prst="rect">
            <a:avLst/>
          </a:prstGeom>
        </p:spPr>
        <p:txBody>
          <a:bodyPr wrap="square">
            <a:spAutoFit/>
          </a:bodyPr>
          <a:lstStyle/>
          <a:p>
            <a:r>
              <a:rPr lang="en-US" altLang="zh-CN" dirty="0"/>
              <a:t>Chen Y, Wang C F. Characteristic Modes: Theory and Applications in Antenna Engineering[M]. Wiley Publishing, 2015.</a:t>
            </a:r>
            <a:endParaRPr lang="zh-CN" altLang="en-US" dirty="0"/>
          </a:p>
        </p:txBody>
      </p:sp>
      <p:sp>
        <p:nvSpPr>
          <p:cNvPr id="28" name="文本框 9"/>
          <p:cNvSpPr txBox="1"/>
          <p:nvPr/>
        </p:nvSpPr>
        <p:spPr>
          <a:xfrm>
            <a:off x="1561083" y="2708920"/>
            <a:ext cx="5829532" cy="1107996"/>
          </a:xfrm>
          <a:prstGeom prst="rect">
            <a:avLst/>
          </a:prstGeom>
          <a:noFill/>
        </p:spPr>
        <p:txBody>
          <a:bodyPr wrap="square" lIns="0" tIns="0" rIns="0" bIns="0" rtlCol="0">
            <a:spAutoFit/>
          </a:bodyPr>
          <a:lstStyle/>
          <a:p>
            <a:r>
              <a:rPr lang="zh-CN" altLang="en-US" dirty="0">
                <a:solidFill>
                  <a:schemeClr val="bg1"/>
                </a:solidFill>
              </a:rPr>
              <a:t>对于天线设计而言，特征模带来了对辐射特性而言最本质的洞悉，通过对各个模式下的电流分布的研究选择以及最优化馈源位置的放置，我们就可以得到所希望辐射性能</a:t>
            </a:r>
            <a:r>
              <a:rPr lang="zh-CN" altLang="en-US" dirty="0" smtClean="0">
                <a:solidFill>
                  <a:schemeClr val="bg1"/>
                </a:solidFill>
              </a:rPr>
              <a:t>。</a:t>
            </a:r>
            <a:endParaRPr lang="en-US" altLang="zh-CN" dirty="0" smtClean="0">
              <a:solidFill>
                <a:schemeClr val="bg1"/>
              </a:solidFill>
            </a:endParaRPr>
          </a:p>
          <a:p>
            <a:r>
              <a:rPr lang="zh-CN" altLang="en-US" dirty="0" smtClean="0">
                <a:solidFill>
                  <a:schemeClr val="bg1"/>
                </a:solidFill>
              </a:rPr>
              <a:t>真实的电流是所有特征电流的加权叠加</a:t>
            </a:r>
            <a:r>
              <a:rPr lang="en-US" altLang="zh-CN" dirty="0" smtClean="0">
                <a:solidFill>
                  <a:schemeClr val="bg1"/>
                </a:solidFill>
              </a:rPr>
              <a:t>.</a:t>
            </a:r>
            <a:endParaRPr lang="zh-CN" altLang="en-US" dirty="0">
              <a:solidFill>
                <a:schemeClr val="bg1"/>
              </a:solidFill>
            </a:endParaRPr>
          </a:p>
        </p:txBody>
      </p:sp>
      <p:sp>
        <p:nvSpPr>
          <p:cNvPr id="29" name="文本框 9"/>
          <p:cNvSpPr txBox="1"/>
          <p:nvPr/>
        </p:nvSpPr>
        <p:spPr>
          <a:xfrm>
            <a:off x="1344652" y="4270857"/>
            <a:ext cx="6501244" cy="1107996"/>
          </a:xfrm>
          <a:prstGeom prst="rect">
            <a:avLst/>
          </a:prstGeom>
          <a:noFill/>
        </p:spPr>
        <p:txBody>
          <a:bodyPr wrap="square" lIns="0" tIns="0" rIns="0" bIns="0" rtlCol="0">
            <a:spAutoFit/>
          </a:bodyPr>
          <a:lstStyle/>
          <a:p>
            <a:r>
              <a:rPr lang="en-US" altLang="zh-CN" dirty="0" smtClean="0">
                <a:solidFill>
                  <a:schemeClr val="bg1"/>
                </a:solidFill>
              </a:rPr>
              <a:t>ICE</a:t>
            </a:r>
            <a:r>
              <a:rPr lang="zh-CN" altLang="en-US" dirty="0" smtClean="0">
                <a:solidFill>
                  <a:schemeClr val="bg1"/>
                </a:solidFill>
              </a:rPr>
              <a:t>：感性耦合激励。放置于特征电流的最大值处，可通过开一条缝并放置一个电压源。</a:t>
            </a:r>
            <a:endParaRPr lang="en-US" altLang="zh-CN" dirty="0" smtClean="0">
              <a:solidFill>
                <a:schemeClr val="bg1"/>
              </a:solidFill>
            </a:endParaRPr>
          </a:p>
          <a:p>
            <a:r>
              <a:rPr lang="en-US" altLang="zh-CN" dirty="0" smtClean="0">
                <a:solidFill>
                  <a:schemeClr val="bg1"/>
                </a:solidFill>
              </a:rPr>
              <a:t>CCE</a:t>
            </a:r>
            <a:r>
              <a:rPr lang="zh-CN" altLang="en-US" dirty="0" smtClean="0">
                <a:solidFill>
                  <a:schemeClr val="bg1"/>
                </a:solidFill>
              </a:rPr>
              <a:t>：容性耦合激励。放置于特征电流的最小值处，可通过对</a:t>
            </a:r>
            <a:r>
              <a:rPr lang="en-US" altLang="zh-CN" dirty="0" smtClean="0">
                <a:solidFill>
                  <a:schemeClr val="bg1"/>
                </a:solidFill>
              </a:rPr>
              <a:t>PEC</a:t>
            </a:r>
            <a:r>
              <a:rPr lang="zh-CN" altLang="en-US" dirty="0" smtClean="0">
                <a:solidFill>
                  <a:schemeClr val="bg1"/>
                </a:solidFill>
              </a:rPr>
              <a:t>外加一个小的器件，并在外加的器件和</a:t>
            </a:r>
            <a:r>
              <a:rPr lang="en-US" altLang="zh-CN" dirty="0" smtClean="0">
                <a:solidFill>
                  <a:schemeClr val="bg1"/>
                </a:solidFill>
              </a:rPr>
              <a:t>PEC</a:t>
            </a:r>
            <a:r>
              <a:rPr lang="zh-CN" altLang="en-US" dirty="0" smtClean="0">
                <a:solidFill>
                  <a:schemeClr val="bg1"/>
                </a:solidFill>
              </a:rPr>
              <a:t>之间加上电压源。</a:t>
            </a:r>
            <a:endParaRPr lang="zh-CN" altLang="en-US" dirty="0">
              <a:solidFill>
                <a:schemeClr val="bg1"/>
              </a:solidFill>
            </a:endParaRPr>
          </a:p>
        </p:txBody>
      </p:sp>
    </p:spTree>
    <p:extLst>
      <p:ext uri="{BB962C8B-B14F-4D97-AF65-F5344CB8AC3E}">
        <p14:creationId xmlns:p14="http://schemas.microsoft.com/office/powerpoint/2010/main" val="2642814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15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ppt_x"/>
                                          </p:val>
                                        </p:tav>
                                        <p:tav tm="100000">
                                          <p:val>
                                            <p:strVal val="#ppt_x"/>
                                          </p:val>
                                        </p:tav>
                                      </p:tavLst>
                                    </p:anim>
                                    <p:anim calcmode="lin" valueType="num">
                                      <p:cBhvr additive="base">
                                        <p:cTn id="4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p:bldP spid="28" grpId="0"/>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50</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352839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059" y="1485032"/>
            <a:ext cx="39338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887" y="1485032"/>
            <a:ext cx="3926976" cy="3620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58974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532" y="5373216"/>
            <a:ext cx="6264696" cy="31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4099" y="548680"/>
            <a:ext cx="4305300"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51</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352839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180" y="1052736"/>
            <a:ext cx="478155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65" y="1220593"/>
            <a:ext cx="11761482" cy="433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18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ppt_x"/>
                                          </p:val>
                                        </p:tav>
                                        <p:tav tm="100000">
                                          <p:val>
                                            <p:strVal val="#ppt_x"/>
                                          </p:val>
                                        </p:tav>
                                      </p:tavLst>
                                    </p:anim>
                                    <p:anim calcmode="lin" valueType="num">
                                      <p:cBhvr additive="base">
                                        <p:cTn id="8" dur="500" fill="hold"/>
                                        <p:tgtEl>
                                          <p:spTgt spid="204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52</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352839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019" y="1090152"/>
            <a:ext cx="4762500"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297" y="1090152"/>
            <a:ext cx="4514850"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6115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53</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352839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96" y="1689159"/>
            <a:ext cx="1281583" cy="355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187" y="1412776"/>
            <a:ext cx="3888432" cy="410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1683" y="1412032"/>
            <a:ext cx="3657397" cy="4109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563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54</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352839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sp>
        <p:nvSpPr>
          <p:cNvPr id="2" name="TextBox 1"/>
          <p:cNvSpPr txBox="1"/>
          <p:nvPr/>
        </p:nvSpPr>
        <p:spPr>
          <a:xfrm>
            <a:off x="4873451" y="467381"/>
            <a:ext cx="1944216" cy="369332"/>
          </a:xfrm>
          <a:prstGeom prst="rect">
            <a:avLst/>
          </a:prstGeom>
          <a:noFill/>
        </p:spPr>
        <p:txBody>
          <a:bodyPr wrap="square" rtlCol="0">
            <a:spAutoFit/>
          </a:bodyPr>
          <a:lstStyle/>
          <a:p>
            <a:r>
              <a:rPr lang="zh-CN" altLang="en-US" dirty="0" smtClean="0"/>
              <a:t>引入</a:t>
            </a:r>
            <a:r>
              <a:rPr lang="en-US" altLang="zh-CN" dirty="0" smtClean="0"/>
              <a:t>FR4</a:t>
            </a:r>
            <a:r>
              <a:rPr lang="zh-CN" altLang="en-US" dirty="0" smtClean="0"/>
              <a:t>的损耗</a:t>
            </a:r>
            <a:endParaRPr lang="zh-CN" altLang="en-US"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30" y="1428645"/>
            <a:ext cx="11963907" cy="4373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340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55</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352839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sp>
        <p:nvSpPr>
          <p:cNvPr id="2" name="TextBox 1"/>
          <p:cNvSpPr txBox="1"/>
          <p:nvPr/>
        </p:nvSpPr>
        <p:spPr>
          <a:xfrm>
            <a:off x="4873451" y="467381"/>
            <a:ext cx="1944216" cy="369332"/>
          </a:xfrm>
          <a:prstGeom prst="rect">
            <a:avLst/>
          </a:prstGeom>
          <a:noFill/>
        </p:spPr>
        <p:txBody>
          <a:bodyPr wrap="square" rtlCol="0">
            <a:spAutoFit/>
          </a:bodyPr>
          <a:lstStyle/>
          <a:p>
            <a:r>
              <a:rPr lang="zh-CN" altLang="en-US" dirty="0" smtClean="0"/>
              <a:t>引入</a:t>
            </a:r>
            <a:r>
              <a:rPr lang="en-US" altLang="zh-CN" dirty="0" smtClean="0"/>
              <a:t>FR4</a:t>
            </a:r>
            <a:r>
              <a:rPr lang="zh-CN" altLang="en-US" dirty="0" smtClean="0"/>
              <a:t>的损耗</a:t>
            </a:r>
            <a:endParaRPr lang="zh-CN" altLang="en-US"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961" y="1268760"/>
            <a:ext cx="1453650" cy="4345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199" y="1268760"/>
            <a:ext cx="3852428" cy="4161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3691" y="1268760"/>
            <a:ext cx="3835112" cy="4161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0157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5</a:t>
            </a:r>
            <a:r>
              <a:rPr lang="en-US" altLang="zh-CN" dirty="0" smtClean="0">
                <a:latin typeface="方正兰亭超细黑简体" panose="02000000000000000000" pitchFamily="2" charset="-122"/>
                <a:ea typeface="方正兰亭超细黑简体" panose="02000000000000000000" pitchFamily="2" charset="-122"/>
              </a:rPr>
              <a:t>6</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352839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第四章  近期工作内容</a:t>
            </a:r>
            <a:endParaRPr lang="en-US" altLang="ko-KR" kern="0" dirty="0">
              <a:solidFill>
                <a:srgbClr val="2F5EB0"/>
              </a:solidFill>
              <a:latin typeface="微软雅黑" pitchFamily="34" charset="-122"/>
              <a:ea typeface="微软雅黑" pitchFamily="34" charset="-122"/>
            </a:endParaRPr>
          </a:p>
        </p:txBody>
      </p:sp>
      <p:sp>
        <p:nvSpPr>
          <p:cNvPr id="17" name="TextBox 1"/>
          <p:cNvSpPr txBox="1">
            <a:spLocks noChangeArrowheads="1"/>
          </p:cNvSpPr>
          <p:nvPr/>
        </p:nvSpPr>
        <p:spPr bwMode="auto">
          <a:xfrm>
            <a:off x="768995" y="3092450"/>
            <a:ext cx="29507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基于特征模理论的终端天线设计研究</a:t>
            </a:r>
          </a:p>
        </p:txBody>
      </p:sp>
      <p:cxnSp>
        <p:nvCxnSpPr>
          <p:cNvPr id="18" name="直接箭头连接符 3"/>
          <p:cNvCxnSpPr>
            <a:cxnSpLocks noChangeShapeType="1"/>
          </p:cNvCxnSpPr>
          <p:nvPr/>
        </p:nvCxnSpPr>
        <p:spPr bwMode="auto">
          <a:xfrm flipV="1">
            <a:off x="3790173" y="2322598"/>
            <a:ext cx="1295400" cy="11620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9" name="TextBox 4"/>
          <p:cNvSpPr txBox="1">
            <a:spLocks noChangeArrowheads="1"/>
          </p:cNvSpPr>
          <p:nvPr/>
        </p:nvSpPr>
        <p:spPr bwMode="auto">
          <a:xfrm>
            <a:off x="5202770" y="2201942"/>
            <a:ext cx="3559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a:solidFill>
                  <a:schemeClr val="tx1"/>
                </a:solidFill>
              </a:rPr>
              <a:t>手机，手持机（</a:t>
            </a:r>
            <a:r>
              <a:rPr lang="en-US" altLang="zh-CN">
                <a:solidFill>
                  <a:schemeClr val="tx1"/>
                </a:solidFill>
              </a:rPr>
              <a:t>4G</a:t>
            </a:r>
            <a:r>
              <a:rPr lang="zh-CN" altLang="en-US">
                <a:solidFill>
                  <a:schemeClr val="tx1"/>
                </a:solidFill>
              </a:rPr>
              <a:t>全金属，</a:t>
            </a:r>
            <a:r>
              <a:rPr lang="en-US" altLang="zh-CN">
                <a:solidFill>
                  <a:schemeClr val="tx1"/>
                </a:solidFill>
              </a:rPr>
              <a:t>5G</a:t>
            </a:r>
            <a:r>
              <a:rPr lang="zh-CN" altLang="en-US">
                <a:solidFill>
                  <a:schemeClr val="tx1"/>
                </a:solidFill>
              </a:rPr>
              <a:t>）</a:t>
            </a:r>
          </a:p>
        </p:txBody>
      </p:sp>
      <p:cxnSp>
        <p:nvCxnSpPr>
          <p:cNvPr id="20" name="直接箭头连接符 6"/>
          <p:cNvCxnSpPr>
            <a:cxnSpLocks noChangeShapeType="1"/>
          </p:cNvCxnSpPr>
          <p:nvPr/>
        </p:nvCxnSpPr>
        <p:spPr bwMode="auto">
          <a:xfrm flipV="1">
            <a:off x="3790173" y="3008398"/>
            <a:ext cx="1295400" cy="4762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1" name="TextBox 7"/>
          <p:cNvSpPr txBox="1">
            <a:spLocks noChangeArrowheads="1"/>
          </p:cNvSpPr>
          <p:nvPr/>
        </p:nvSpPr>
        <p:spPr bwMode="auto">
          <a:xfrm>
            <a:off x="5227187" y="2887742"/>
            <a:ext cx="418276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dirty="0">
                <a:solidFill>
                  <a:schemeClr val="tx1"/>
                </a:solidFill>
              </a:rPr>
              <a:t>RFID</a:t>
            </a:r>
            <a:r>
              <a:rPr lang="zh-CN" altLang="en-US" dirty="0">
                <a:solidFill>
                  <a:schemeClr val="tx1"/>
                </a:solidFill>
              </a:rPr>
              <a:t>标签天线（嵌入式，圆极化</a:t>
            </a:r>
            <a:r>
              <a:rPr lang="zh-CN" altLang="en-US" dirty="0" smtClean="0">
                <a:solidFill>
                  <a:schemeClr val="tx1"/>
                </a:solidFill>
              </a:rPr>
              <a:t>）</a:t>
            </a:r>
            <a:endParaRPr lang="en-US" altLang="zh-CN" dirty="0" smtClean="0">
              <a:solidFill>
                <a:schemeClr val="tx1"/>
              </a:solidFill>
            </a:endParaRPr>
          </a:p>
          <a:p>
            <a:pPr eaLnBrk="1" hangingPunct="1"/>
            <a:r>
              <a:rPr lang="zh-CN" altLang="en-US" dirty="0" smtClean="0">
                <a:solidFill>
                  <a:schemeClr val="tx1"/>
                </a:solidFill>
              </a:rPr>
              <a:t>（抗金属双极化标签可结合超表面高次模</a:t>
            </a:r>
            <a:r>
              <a:rPr lang="zh-CN" altLang="en-US" dirty="0">
                <a:solidFill>
                  <a:schemeClr val="tx1"/>
                </a:solidFill>
              </a:rPr>
              <a:t>圆极化</a:t>
            </a:r>
            <a:r>
              <a:rPr lang="zh-CN" altLang="en-US" dirty="0" smtClean="0">
                <a:solidFill>
                  <a:schemeClr val="tx1"/>
                </a:solidFill>
              </a:rPr>
              <a:t>标签，中间可放置</a:t>
            </a:r>
            <a:r>
              <a:rPr lang="en-US" altLang="zh-CN" dirty="0" smtClean="0">
                <a:solidFill>
                  <a:schemeClr val="tx1"/>
                </a:solidFill>
              </a:rPr>
              <a:t>HF</a:t>
            </a:r>
            <a:r>
              <a:rPr lang="zh-CN" altLang="en-US" dirty="0" smtClean="0">
                <a:solidFill>
                  <a:schemeClr val="tx1"/>
                </a:solidFill>
              </a:rPr>
              <a:t>标签）</a:t>
            </a:r>
            <a:endParaRPr lang="en-US" altLang="zh-CN" dirty="0" smtClean="0">
              <a:solidFill>
                <a:schemeClr val="tx1"/>
              </a:solidFill>
            </a:endParaRPr>
          </a:p>
        </p:txBody>
      </p:sp>
      <p:cxnSp>
        <p:nvCxnSpPr>
          <p:cNvPr id="22" name="直接箭头连接符 9"/>
          <p:cNvCxnSpPr>
            <a:cxnSpLocks noChangeShapeType="1"/>
          </p:cNvCxnSpPr>
          <p:nvPr/>
        </p:nvCxnSpPr>
        <p:spPr bwMode="auto">
          <a:xfrm>
            <a:off x="3790173" y="3484648"/>
            <a:ext cx="1295400" cy="3222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3" name="TextBox 21"/>
          <p:cNvSpPr txBox="1">
            <a:spLocks noChangeArrowheads="1"/>
          </p:cNvSpPr>
          <p:nvPr/>
        </p:nvSpPr>
        <p:spPr bwMode="auto">
          <a:xfrm>
            <a:off x="5202770" y="3732084"/>
            <a:ext cx="39911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en-US" altLang="zh-CN" dirty="0">
                <a:solidFill>
                  <a:schemeClr val="tx1"/>
                </a:solidFill>
              </a:rPr>
              <a:t>Non-foster</a:t>
            </a:r>
            <a:r>
              <a:rPr lang="zh-CN" altLang="en-US" dirty="0">
                <a:solidFill>
                  <a:schemeClr val="tx1"/>
                </a:solidFill>
              </a:rPr>
              <a:t>元件（电小天线超宽带）</a:t>
            </a:r>
          </a:p>
        </p:txBody>
      </p:sp>
      <p:cxnSp>
        <p:nvCxnSpPr>
          <p:cNvPr id="24" name="直接箭头连接符 11"/>
          <p:cNvCxnSpPr>
            <a:cxnSpLocks noChangeShapeType="1"/>
          </p:cNvCxnSpPr>
          <p:nvPr/>
        </p:nvCxnSpPr>
        <p:spPr bwMode="auto">
          <a:xfrm>
            <a:off x="3790173" y="3484648"/>
            <a:ext cx="1295400" cy="11239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5" name="TextBox 24"/>
          <p:cNvSpPr txBox="1">
            <a:spLocks noChangeArrowheads="1"/>
          </p:cNvSpPr>
          <p:nvPr/>
        </p:nvSpPr>
        <p:spPr bwMode="auto">
          <a:xfrm>
            <a:off x="5202770" y="4532392"/>
            <a:ext cx="2839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Verdana" pitchFamily="34" charset="0"/>
                <a:ea typeface="宋体" pitchFamily="2" charset="-122"/>
              </a:defRPr>
            </a:lvl1pPr>
            <a:lvl2pPr marL="742950" indent="-285750" eaLnBrk="0" hangingPunct="0">
              <a:defRPr>
                <a:solidFill>
                  <a:schemeClr val="bg1"/>
                </a:solidFill>
                <a:latin typeface="Verdana" pitchFamily="34" charset="0"/>
                <a:ea typeface="宋体" pitchFamily="2" charset="-122"/>
              </a:defRPr>
            </a:lvl2pPr>
            <a:lvl3pPr marL="1143000" indent="-228600" eaLnBrk="0" hangingPunct="0">
              <a:defRPr>
                <a:solidFill>
                  <a:schemeClr val="bg1"/>
                </a:solidFill>
                <a:latin typeface="Verdana" pitchFamily="34" charset="0"/>
                <a:ea typeface="宋体" pitchFamily="2" charset="-122"/>
              </a:defRPr>
            </a:lvl3pPr>
            <a:lvl4pPr marL="1600200" indent="-228600" eaLnBrk="0" hangingPunct="0">
              <a:defRPr>
                <a:solidFill>
                  <a:schemeClr val="bg1"/>
                </a:solidFill>
                <a:latin typeface="Verdana" pitchFamily="34" charset="0"/>
                <a:ea typeface="宋体" pitchFamily="2" charset="-122"/>
              </a:defRPr>
            </a:lvl4pPr>
            <a:lvl5pPr marL="2057400" indent="-228600" eaLnBrk="0" hangingPunct="0">
              <a:defRPr>
                <a:solidFill>
                  <a:schemeClr val="bg1"/>
                </a:solidFill>
                <a:latin typeface="Verdana"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bg1"/>
                </a:solidFill>
                <a:latin typeface="Verdana" pitchFamily="34" charset="0"/>
                <a:ea typeface="宋体" pitchFamily="2" charset="-122"/>
              </a:defRPr>
            </a:lvl9pPr>
          </a:lstStyle>
          <a:p>
            <a:pPr eaLnBrk="1" hangingPunct="1"/>
            <a:r>
              <a:rPr lang="zh-CN" altLang="en-US" dirty="0">
                <a:solidFill>
                  <a:schemeClr val="tx1"/>
                </a:solidFill>
              </a:rPr>
              <a:t>近场天线（两种比较）</a:t>
            </a:r>
          </a:p>
        </p:txBody>
      </p:sp>
    </p:spTree>
    <p:extLst>
      <p:ext uri="{BB962C8B-B14F-4D97-AF65-F5344CB8AC3E}">
        <p14:creationId xmlns:p14="http://schemas.microsoft.com/office/powerpoint/2010/main" val="2421011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57</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a:spLocks/>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2592288"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下一步工作内容</a:t>
            </a:r>
            <a:endParaRPr lang="zh-CN" altLang="en-US" dirty="0">
              <a:solidFill>
                <a:srgbClr val="2F5EB0"/>
              </a:solidFill>
              <a:latin typeface="微软雅黑" pitchFamily="34" charset="-122"/>
              <a:ea typeface="微软雅黑" pitchFamily="34" charset="-122"/>
            </a:endParaRPr>
          </a:p>
        </p:txBody>
      </p:sp>
      <p:sp>
        <p:nvSpPr>
          <p:cNvPr id="14" name="Bent Arrow 21"/>
          <p:cNvSpPr/>
          <p:nvPr/>
        </p:nvSpPr>
        <p:spPr>
          <a:xfrm>
            <a:off x="8415711" y="2206058"/>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id-ID" sz="3200">
              <a:solidFill>
                <a:prstClr val="black"/>
              </a:solidFill>
            </a:endParaRPr>
          </a:p>
        </p:txBody>
      </p:sp>
      <p:sp>
        <p:nvSpPr>
          <p:cNvPr id="15" name="Bent Arrow 18"/>
          <p:cNvSpPr/>
          <p:nvPr/>
        </p:nvSpPr>
        <p:spPr>
          <a:xfrm>
            <a:off x="1129035" y="3756975"/>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prstClr val="black"/>
              </a:solidFill>
            </a:endParaRPr>
          </a:p>
        </p:txBody>
      </p:sp>
      <p:sp>
        <p:nvSpPr>
          <p:cNvPr id="16" name="Bent Arrow 20"/>
          <p:cNvSpPr/>
          <p:nvPr/>
        </p:nvSpPr>
        <p:spPr>
          <a:xfrm>
            <a:off x="5986817" y="2809191"/>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id-ID" sz="3200">
              <a:solidFill>
                <a:prstClr val="black"/>
              </a:solidFill>
            </a:endParaRPr>
          </a:p>
        </p:txBody>
      </p:sp>
      <p:sp>
        <p:nvSpPr>
          <p:cNvPr id="17" name="Bent Arrow 19"/>
          <p:cNvSpPr/>
          <p:nvPr/>
        </p:nvSpPr>
        <p:spPr>
          <a:xfrm>
            <a:off x="3557925" y="3240003"/>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id-ID" sz="3200">
              <a:solidFill>
                <a:prstClr val="black"/>
              </a:solidFill>
            </a:endParaRPr>
          </a:p>
        </p:txBody>
      </p:sp>
      <p:sp>
        <p:nvSpPr>
          <p:cNvPr id="26" name="Freeform 368"/>
          <p:cNvSpPr>
            <a:spLocks/>
          </p:cNvSpPr>
          <p:nvPr/>
        </p:nvSpPr>
        <p:spPr bwMode="auto">
          <a:xfrm>
            <a:off x="2115487" y="3454107"/>
            <a:ext cx="378906" cy="382257"/>
          </a:xfrm>
          <a:custGeom>
            <a:avLst/>
            <a:gdLst>
              <a:gd name="T0" fmla="*/ 48 w 48"/>
              <a:gd name="T1" fmla="*/ 2 h 48"/>
              <a:gd name="T2" fmla="*/ 41 w 48"/>
              <a:gd name="T3" fmla="*/ 43 h 48"/>
              <a:gd name="T4" fmla="*/ 40 w 48"/>
              <a:gd name="T5" fmla="*/ 44 h 48"/>
              <a:gd name="T6" fmla="*/ 39 w 48"/>
              <a:gd name="T7" fmla="*/ 44 h 48"/>
              <a:gd name="T8" fmla="*/ 39 w 48"/>
              <a:gd name="T9" fmla="*/ 44 h 48"/>
              <a:gd name="T10" fmla="*/ 26 w 48"/>
              <a:gd name="T11" fmla="*/ 39 h 48"/>
              <a:gd name="T12" fmla="*/ 20 w 48"/>
              <a:gd name="T13" fmla="*/ 47 h 48"/>
              <a:gd name="T14" fmla="*/ 19 w 48"/>
              <a:gd name="T15" fmla="*/ 48 h 48"/>
              <a:gd name="T16" fmla="*/ 18 w 48"/>
              <a:gd name="T17" fmla="*/ 48 h 48"/>
              <a:gd name="T18" fmla="*/ 17 w 48"/>
              <a:gd name="T19" fmla="*/ 46 h 48"/>
              <a:gd name="T20" fmla="*/ 17 w 48"/>
              <a:gd name="T21" fmla="*/ 37 h 48"/>
              <a:gd name="T22" fmla="*/ 40 w 48"/>
              <a:gd name="T23" fmla="*/ 8 h 48"/>
              <a:gd name="T24" fmla="*/ 11 w 48"/>
              <a:gd name="T25" fmla="*/ 33 h 48"/>
              <a:gd name="T26" fmla="*/ 1 w 48"/>
              <a:gd name="T27" fmla="*/ 29 h 48"/>
              <a:gd name="T28" fmla="*/ 0 w 48"/>
              <a:gd name="T29" fmla="*/ 27 h 48"/>
              <a:gd name="T30" fmla="*/ 1 w 48"/>
              <a:gd name="T31" fmla="*/ 26 h 48"/>
              <a:gd name="T32" fmla="*/ 45 w 48"/>
              <a:gd name="T33" fmla="*/ 0 h 48"/>
              <a:gd name="T34" fmla="*/ 46 w 48"/>
              <a:gd name="T35" fmla="*/ 0 h 48"/>
              <a:gd name="T36" fmla="*/ 47 w 48"/>
              <a:gd name="T37" fmla="*/ 0 h 48"/>
              <a:gd name="T38" fmla="*/ 48 w 48"/>
              <a:gd name="T3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rgbClr val="2F5EB0"/>
          </a:solidFill>
          <a:ln>
            <a:noFill/>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7" name="Freeform 336"/>
          <p:cNvSpPr>
            <a:spLocks noEditPoints="1"/>
          </p:cNvSpPr>
          <p:nvPr/>
        </p:nvSpPr>
        <p:spPr bwMode="auto">
          <a:xfrm>
            <a:off x="4603358" y="2981516"/>
            <a:ext cx="338026" cy="338026"/>
          </a:xfrm>
          <a:custGeom>
            <a:avLst/>
            <a:gdLst>
              <a:gd name="T0" fmla="*/ 0 w 90"/>
              <a:gd name="T1" fmla="*/ 40 h 90"/>
              <a:gd name="T2" fmla="*/ 40 w 90"/>
              <a:gd name="T3" fmla="*/ 0 h 90"/>
              <a:gd name="T4" fmla="*/ 40 w 90"/>
              <a:gd name="T5" fmla="*/ 90 h 90"/>
              <a:gd name="T6" fmla="*/ 0 w 90"/>
              <a:gd name="T7" fmla="*/ 50 h 90"/>
              <a:gd name="T8" fmla="*/ 40 w 90"/>
              <a:gd name="T9" fmla="*/ 90 h 90"/>
              <a:gd name="T10" fmla="*/ 33 w 90"/>
              <a:gd name="T11" fmla="*/ 10 h 90"/>
              <a:gd name="T12" fmla="*/ 9 w 90"/>
              <a:gd name="T13" fmla="*/ 33 h 90"/>
              <a:gd name="T14" fmla="*/ 33 w 90"/>
              <a:gd name="T15" fmla="*/ 83 h 90"/>
              <a:gd name="T16" fmla="*/ 9 w 90"/>
              <a:gd name="T17" fmla="*/ 57 h 90"/>
              <a:gd name="T18" fmla="*/ 33 w 90"/>
              <a:gd name="T19" fmla="*/ 83 h 90"/>
              <a:gd name="T20" fmla="*/ 16 w 90"/>
              <a:gd name="T21" fmla="*/ 26 h 90"/>
              <a:gd name="T22" fmla="*/ 26 w 90"/>
              <a:gd name="T23" fmla="*/ 17 h 90"/>
              <a:gd name="T24" fmla="*/ 26 w 90"/>
              <a:gd name="T25" fmla="*/ 74 h 90"/>
              <a:gd name="T26" fmla="*/ 16 w 90"/>
              <a:gd name="T27" fmla="*/ 67 h 90"/>
              <a:gd name="T28" fmla="*/ 26 w 90"/>
              <a:gd name="T29" fmla="*/ 74 h 90"/>
              <a:gd name="T30" fmla="*/ 49 w 90"/>
              <a:gd name="T31" fmla="*/ 40 h 90"/>
              <a:gd name="T32" fmla="*/ 90 w 90"/>
              <a:gd name="T33" fmla="*/ 0 h 90"/>
              <a:gd name="T34" fmla="*/ 90 w 90"/>
              <a:gd name="T35" fmla="*/ 74 h 90"/>
              <a:gd name="T36" fmla="*/ 66 w 90"/>
              <a:gd name="T37" fmla="*/ 67 h 90"/>
              <a:gd name="T38" fmla="*/ 57 w 90"/>
              <a:gd name="T39" fmla="*/ 90 h 90"/>
              <a:gd name="T40" fmla="*/ 49 w 90"/>
              <a:gd name="T41" fmla="*/ 50 h 90"/>
              <a:gd name="T42" fmla="*/ 73 w 90"/>
              <a:gd name="T43" fmla="*/ 57 h 90"/>
              <a:gd name="T44" fmla="*/ 83 w 90"/>
              <a:gd name="T45" fmla="*/ 50 h 90"/>
              <a:gd name="T46" fmla="*/ 90 w 90"/>
              <a:gd name="T47" fmla="*/ 74 h 90"/>
              <a:gd name="T48" fmla="*/ 83 w 90"/>
              <a:gd name="T49" fmla="*/ 10 h 90"/>
              <a:gd name="T50" fmla="*/ 57 w 90"/>
              <a:gd name="T51" fmla="*/ 33 h 90"/>
              <a:gd name="T52" fmla="*/ 73 w 90"/>
              <a:gd name="T53" fmla="*/ 26 h 90"/>
              <a:gd name="T54" fmla="*/ 66 w 90"/>
              <a:gd name="T55" fmla="*/ 17 h 90"/>
              <a:gd name="T56" fmla="*/ 73 w 90"/>
              <a:gd name="T57" fmla="*/ 26 h 90"/>
              <a:gd name="T58" fmla="*/ 66 w 90"/>
              <a:gd name="T59" fmla="*/ 90 h 90"/>
              <a:gd name="T60" fmla="*/ 73 w 90"/>
              <a:gd name="T61" fmla="*/ 83 h 90"/>
              <a:gd name="T62" fmla="*/ 90 w 90"/>
              <a:gd name="T63" fmla="*/ 90 h 90"/>
              <a:gd name="T64" fmla="*/ 83 w 90"/>
              <a:gd name="T65" fmla="*/ 83 h 90"/>
              <a:gd name="T66" fmla="*/ 90 w 90"/>
              <a:gd name="T6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0">
                <a:moveTo>
                  <a:pt x="40" y="40"/>
                </a:moveTo>
                <a:lnTo>
                  <a:pt x="0" y="40"/>
                </a:lnTo>
                <a:lnTo>
                  <a:pt x="0" y="0"/>
                </a:lnTo>
                <a:lnTo>
                  <a:pt x="40" y="0"/>
                </a:lnTo>
                <a:lnTo>
                  <a:pt x="40" y="40"/>
                </a:lnTo>
                <a:close/>
                <a:moveTo>
                  <a:pt x="40" y="90"/>
                </a:moveTo>
                <a:lnTo>
                  <a:pt x="0" y="90"/>
                </a:lnTo>
                <a:lnTo>
                  <a:pt x="0" y="50"/>
                </a:lnTo>
                <a:lnTo>
                  <a:pt x="40" y="50"/>
                </a:lnTo>
                <a:lnTo>
                  <a:pt x="40" y="90"/>
                </a:lnTo>
                <a:close/>
                <a:moveTo>
                  <a:pt x="33" y="33"/>
                </a:moveTo>
                <a:lnTo>
                  <a:pt x="33" y="10"/>
                </a:lnTo>
                <a:lnTo>
                  <a:pt x="9" y="10"/>
                </a:lnTo>
                <a:lnTo>
                  <a:pt x="9" y="33"/>
                </a:lnTo>
                <a:lnTo>
                  <a:pt x="33" y="33"/>
                </a:lnTo>
                <a:close/>
                <a:moveTo>
                  <a:pt x="33" y="83"/>
                </a:moveTo>
                <a:lnTo>
                  <a:pt x="33" y="57"/>
                </a:lnTo>
                <a:lnTo>
                  <a:pt x="9" y="57"/>
                </a:lnTo>
                <a:lnTo>
                  <a:pt x="9" y="83"/>
                </a:lnTo>
                <a:lnTo>
                  <a:pt x="33" y="83"/>
                </a:lnTo>
                <a:close/>
                <a:moveTo>
                  <a:pt x="26" y="26"/>
                </a:moveTo>
                <a:lnTo>
                  <a:pt x="16" y="26"/>
                </a:lnTo>
                <a:lnTo>
                  <a:pt x="16" y="17"/>
                </a:lnTo>
                <a:lnTo>
                  <a:pt x="26" y="17"/>
                </a:lnTo>
                <a:lnTo>
                  <a:pt x="26" y="26"/>
                </a:lnTo>
                <a:close/>
                <a:moveTo>
                  <a:pt x="26" y="74"/>
                </a:moveTo>
                <a:lnTo>
                  <a:pt x="16" y="74"/>
                </a:lnTo>
                <a:lnTo>
                  <a:pt x="16" y="67"/>
                </a:lnTo>
                <a:lnTo>
                  <a:pt x="26" y="67"/>
                </a:lnTo>
                <a:lnTo>
                  <a:pt x="26" y="74"/>
                </a:lnTo>
                <a:close/>
                <a:moveTo>
                  <a:pt x="90" y="40"/>
                </a:moveTo>
                <a:lnTo>
                  <a:pt x="49" y="40"/>
                </a:lnTo>
                <a:lnTo>
                  <a:pt x="49" y="0"/>
                </a:lnTo>
                <a:lnTo>
                  <a:pt x="90" y="0"/>
                </a:lnTo>
                <a:lnTo>
                  <a:pt x="90" y="40"/>
                </a:lnTo>
                <a:close/>
                <a:moveTo>
                  <a:pt x="90" y="74"/>
                </a:moveTo>
                <a:lnTo>
                  <a:pt x="66" y="74"/>
                </a:lnTo>
                <a:lnTo>
                  <a:pt x="66" y="67"/>
                </a:lnTo>
                <a:lnTo>
                  <a:pt x="57" y="67"/>
                </a:lnTo>
                <a:lnTo>
                  <a:pt x="57" y="90"/>
                </a:lnTo>
                <a:lnTo>
                  <a:pt x="49" y="90"/>
                </a:lnTo>
                <a:lnTo>
                  <a:pt x="49" y="50"/>
                </a:lnTo>
                <a:lnTo>
                  <a:pt x="73" y="50"/>
                </a:lnTo>
                <a:lnTo>
                  <a:pt x="73" y="57"/>
                </a:lnTo>
                <a:lnTo>
                  <a:pt x="83" y="57"/>
                </a:lnTo>
                <a:lnTo>
                  <a:pt x="83" y="50"/>
                </a:lnTo>
                <a:lnTo>
                  <a:pt x="90" y="50"/>
                </a:lnTo>
                <a:lnTo>
                  <a:pt x="90" y="74"/>
                </a:lnTo>
                <a:close/>
                <a:moveTo>
                  <a:pt x="83" y="33"/>
                </a:moveTo>
                <a:lnTo>
                  <a:pt x="83" y="10"/>
                </a:lnTo>
                <a:lnTo>
                  <a:pt x="57" y="10"/>
                </a:lnTo>
                <a:lnTo>
                  <a:pt x="57" y="33"/>
                </a:lnTo>
                <a:lnTo>
                  <a:pt x="83" y="33"/>
                </a:lnTo>
                <a:close/>
                <a:moveTo>
                  <a:pt x="73" y="26"/>
                </a:moveTo>
                <a:lnTo>
                  <a:pt x="66" y="26"/>
                </a:lnTo>
                <a:lnTo>
                  <a:pt x="66" y="17"/>
                </a:lnTo>
                <a:lnTo>
                  <a:pt x="73" y="17"/>
                </a:lnTo>
                <a:lnTo>
                  <a:pt x="73" y="26"/>
                </a:lnTo>
                <a:close/>
                <a:moveTo>
                  <a:pt x="73" y="90"/>
                </a:moveTo>
                <a:lnTo>
                  <a:pt x="66" y="90"/>
                </a:lnTo>
                <a:lnTo>
                  <a:pt x="66" y="83"/>
                </a:lnTo>
                <a:lnTo>
                  <a:pt x="73" y="83"/>
                </a:lnTo>
                <a:lnTo>
                  <a:pt x="73" y="90"/>
                </a:lnTo>
                <a:close/>
                <a:moveTo>
                  <a:pt x="90" y="90"/>
                </a:moveTo>
                <a:lnTo>
                  <a:pt x="83" y="90"/>
                </a:lnTo>
                <a:lnTo>
                  <a:pt x="83" y="83"/>
                </a:lnTo>
                <a:lnTo>
                  <a:pt x="90" y="83"/>
                </a:lnTo>
                <a:lnTo>
                  <a:pt x="90" y="90"/>
                </a:lnTo>
                <a:close/>
              </a:path>
            </a:pathLst>
          </a:custGeom>
          <a:solidFill>
            <a:srgbClr val="2F5EB0"/>
          </a:solidFill>
          <a:ln>
            <a:noFill/>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8" name="Freeform 261"/>
          <p:cNvSpPr>
            <a:spLocks noEditPoints="1"/>
          </p:cNvSpPr>
          <p:nvPr/>
        </p:nvSpPr>
        <p:spPr bwMode="auto">
          <a:xfrm>
            <a:off x="6973790" y="2536082"/>
            <a:ext cx="406222" cy="320702"/>
          </a:xfrm>
          <a:custGeom>
            <a:avLst/>
            <a:gdLst>
              <a:gd name="T0" fmla="*/ 47 w 48"/>
              <a:gd name="T1" fmla="*/ 15 h 38"/>
              <a:gd name="T2" fmla="*/ 33 w 48"/>
              <a:gd name="T3" fmla="*/ 33 h 38"/>
              <a:gd name="T4" fmla="*/ 21 w 48"/>
              <a:gd name="T5" fmla="*/ 36 h 38"/>
              <a:gd name="T6" fmla="*/ 14 w 48"/>
              <a:gd name="T7" fmla="*/ 34 h 38"/>
              <a:gd name="T8" fmla="*/ 9 w 48"/>
              <a:gd name="T9" fmla="*/ 32 h 38"/>
              <a:gd name="T10" fmla="*/ 3 w 48"/>
              <a:gd name="T11" fmla="*/ 38 h 38"/>
              <a:gd name="T12" fmla="*/ 0 w 48"/>
              <a:gd name="T13" fmla="*/ 36 h 38"/>
              <a:gd name="T14" fmla="*/ 0 w 48"/>
              <a:gd name="T15" fmla="*/ 34 h 38"/>
              <a:gd name="T16" fmla="*/ 5 w 48"/>
              <a:gd name="T17" fmla="*/ 28 h 38"/>
              <a:gd name="T18" fmla="*/ 4 w 48"/>
              <a:gd name="T19" fmla="*/ 26 h 38"/>
              <a:gd name="T20" fmla="*/ 4 w 48"/>
              <a:gd name="T21" fmla="*/ 23 h 38"/>
              <a:gd name="T22" fmla="*/ 19 w 48"/>
              <a:gd name="T23" fmla="*/ 6 h 38"/>
              <a:gd name="T24" fmla="*/ 39 w 48"/>
              <a:gd name="T25" fmla="*/ 2 h 38"/>
              <a:gd name="T26" fmla="*/ 44 w 48"/>
              <a:gd name="T27" fmla="*/ 0 h 38"/>
              <a:gd name="T28" fmla="*/ 48 w 48"/>
              <a:gd name="T29" fmla="*/ 10 h 38"/>
              <a:gd name="T30" fmla="*/ 47 w 48"/>
              <a:gd name="T31" fmla="*/ 15 h 38"/>
              <a:gd name="T32" fmla="*/ 33 w 48"/>
              <a:gd name="T33" fmla="*/ 14 h 38"/>
              <a:gd name="T34" fmla="*/ 11 w 48"/>
              <a:gd name="T35" fmla="*/ 24 h 38"/>
              <a:gd name="T36" fmla="*/ 10 w 48"/>
              <a:gd name="T37" fmla="*/ 26 h 38"/>
              <a:gd name="T38" fmla="*/ 12 w 48"/>
              <a:gd name="T39" fmla="*/ 27 h 38"/>
              <a:gd name="T40" fmla="*/ 13 w 48"/>
              <a:gd name="T41" fmla="*/ 27 h 38"/>
              <a:gd name="T42" fmla="*/ 17 w 48"/>
              <a:gd name="T43" fmla="*/ 23 h 38"/>
              <a:gd name="T44" fmla="*/ 33 w 48"/>
              <a:gd name="T45" fmla="*/ 17 h 38"/>
              <a:gd name="T46" fmla="*/ 34 w 48"/>
              <a:gd name="T47" fmla="*/ 15 h 38"/>
              <a:gd name="T48" fmla="*/ 33 w 48"/>
              <a:gd name="T49"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38">
                <a:moveTo>
                  <a:pt x="47" y="15"/>
                </a:moveTo>
                <a:cubicBezTo>
                  <a:pt x="46" y="24"/>
                  <a:pt x="40" y="29"/>
                  <a:pt x="33" y="33"/>
                </a:cubicBezTo>
                <a:cubicBezTo>
                  <a:pt x="29" y="34"/>
                  <a:pt x="25" y="36"/>
                  <a:pt x="21" y="36"/>
                </a:cubicBezTo>
                <a:cubicBezTo>
                  <a:pt x="19" y="36"/>
                  <a:pt x="16" y="35"/>
                  <a:pt x="14" y="34"/>
                </a:cubicBezTo>
                <a:cubicBezTo>
                  <a:pt x="12" y="34"/>
                  <a:pt x="10" y="32"/>
                  <a:pt x="9" y="32"/>
                </a:cubicBezTo>
                <a:cubicBezTo>
                  <a:pt x="7" y="32"/>
                  <a:pt x="6" y="38"/>
                  <a:pt x="3" y="38"/>
                </a:cubicBezTo>
                <a:cubicBezTo>
                  <a:pt x="2" y="38"/>
                  <a:pt x="1" y="37"/>
                  <a:pt x="0" y="36"/>
                </a:cubicBezTo>
                <a:cubicBezTo>
                  <a:pt x="0" y="35"/>
                  <a:pt x="0" y="35"/>
                  <a:pt x="0" y="34"/>
                </a:cubicBezTo>
                <a:cubicBezTo>
                  <a:pt x="0" y="32"/>
                  <a:pt x="5" y="29"/>
                  <a:pt x="5" y="28"/>
                </a:cubicBezTo>
                <a:cubicBezTo>
                  <a:pt x="5" y="28"/>
                  <a:pt x="5" y="26"/>
                  <a:pt x="4" y="26"/>
                </a:cubicBezTo>
                <a:cubicBezTo>
                  <a:pt x="4" y="25"/>
                  <a:pt x="4" y="24"/>
                  <a:pt x="4" y="23"/>
                </a:cubicBezTo>
                <a:cubicBezTo>
                  <a:pt x="4" y="14"/>
                  <a:pt x="11" y="8"/>
                  <a:pt x="19" y="6"/>
                </a:cubicBezTo>
                <a:cubicBezTo>
                  <a:pt x="24" y="4"/>
                  <a:pt x="36" y="6"/>
                  <a:pt x="39" y="2"/>
                </a:cubicBezTo>
                <a:cubicBezTo>
                  <a:pt x="41" y="1"/>
                  <a:pt x="42" y="0"/>
                  <a:pt x="44" y="0"/>
                </a:cubicBezTo>
                <a:cubicBezTo>
                  <a:pt x="47" y="0"/>
                  <a:pt x="48" y="8"/>
                  <a:pt x="48" y="10"/>
                </a:cubicBezTo>
                <a:cubicBezTo>
                  <a:pt x="48" y="12"/>
                  <a:pt x="48" y="13"/>
                  <a:pt x="47" y="15"/>
                </a:cubicBezTo>
                <a:close/>
                <a:moveTo>
                  <a:pt x="33" y="14"/>
                </a:moveTo>
                <a:cubicBezTo>
                  <a:pt x="23" y="14"/>
                  <a:pt x="17" y="18"/>
                  <a:pt x="11" y="24"/>
                </a:cubicBezTo>
                <a:cubicBezTo>
                  <a:pt x="10" y="25"/>
                  <a:pt x="10" y="25"/>
                  <a:pt x="10" y="26"/>
                </a:cubicBezTo>
                <a:cubicBezTo>
                  <a:pt x="10" y="27"/>
                  <a:pt x="11" y="27"/>
                  <a:pt x="12" y="27"/>
                </a:cubicBezTo>
                <a:cubicBezTo>
                  <a:pt x="12" y="27"/>
                  <a:pt x="13" y="27"/>
                  <a:pt x="13" y="27"/>
                </a:cubicBezTo>
                <a:cubicBezTo>
                  <a:pt x="14" y="26"/>
                  <a:pt x="16" y="24"/>
                  <a:pt x="17" y="23"/>
                </a:cubicBezTo>
                <a:cubicBezTo>
                  <a:pt x="22" y="19"/>
                  <a:pt x="26" y="17"/>
                  <a:pt x="33" y="17"/>
                </a:cubicBezTo>
                <a:cubicBezTo>
                  <a:pt x="33" y="17"/>
                  <a:pt x="34" y="16"/>
                  <a:pt x="34" y="15"/>
                </a:cubicBezTo>
                <a:cubicBezTo>
                  <a:pt x="34" y="14"/>
                  <a:pt x="33" y="14"/>
                  <a:pt x="33" y="14"/>
                </a:cubicBezTo>
                <a:close/>
              </a:path>
            </a:pathLst>
          </a:custGeom>
          <a:solidFill>
            <a:srgbClr val="2F5EB0"/>
          </a:solidFill>
          <a:ln>
            <a:noFill/>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id-ID">
              <a:solidFill>
                <a:prstClr val="black"/>
              </a:solidFill>
            </a:endParaRPr>
          </a:p>
        </p:txBody>
      </p:sp>
      <p:sp>
        <p:nvSpPr>
          <p:cNvPr id="29" name="TextBox 7"/>
          <p:cNvSpPr>
            <a:spLocks noChangeArrowheads="1"/>
          </p:cNvSpPr>
          <p:nvPr/>
        </p:nvSpPr>
        <p:spPr bwMode="auto">
          <a:xfrm>
            <a:off x="1765195" y="4941168"/>
            <a:ext cx="1562492"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smtClean="0">
                <a:solidFill>
                  <a:srgbClr val="2F5EB0"/>
                </a:solidFill>
                <a:latin typeface="微软雅黑" pitchFamily="34" charset="-122"/>
                <a:ea typeface="微软雅黑" pitchFamily="34" charset="-122"/>
                <a:sym typeface="微软雅黑" pitchFamily="34" charset="-122"/>
              </a:rPr>
              <a:t>复杂环境下的移动终端通信设备天线</a:t>
            </a:r>
            <a:endParaRPr lang="zh-CN" altLang="en-US" b="1" dirty="0">
              <a:solidFill>
                <a:srgbClr val="2F5EB0"/>
              </a:solidFill>
              <a:latin typeface="微软雅黑" pitchFamily="34" charset="-122"/>
              <a:ea typeface="微软雅黑" pitchFamily="34" charset="-122"/>
              <a:sym typeface="微软雅黑" pitchFamily="34" charset="-122"/>
            </a:endParaRPr>
          </a:p>
        </p:txBody>
      </p:sp>
      <p:sp>
        <p:nvSpPr>
          <p:cNvPr id="30" name="圆角矩形 29"/>
          <p:cNvSpPr/>
          <p:nvPr/>
        </p:nvSpPr>
        <p:spPr>
          <a:xfrm>
            <a:off x="1659591" y="4687588"/>
            <a:ext cx="1773700" cy="1187630"/>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2" name="TextBox 7"/>
          <p:cNvSpPr>
            <a:spLocks noChangeArrowheads="1"/>
          </p:cNvSpPr>
          <p:nvPr/>
        </p:nvSpPr>
        <p:spPr bwMode="auto">
          <a:xfrm>
            <a:off x="4302203" y="4300722"/>
            <a:ext cx="1224136"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smtClean="0">
                <a:solidFill>
                  <a:srgbClr val="2F5EB0"/>
                </a:solidFill>
                <a:latin typeface="微软雅黑" pitchFamily="34" charset="-122"/>
                <a:ea typeface="微软雅黑" pitchFamily="34" charset="-122"/>
                <a:sym typeface="微软雅黑" pitchFamily="34" charset="-122"/>
              </a:rPr>
              <a:t>适应复杂环境的</a:t>
            </a:r>
            <a:r>
              <a:rPr lang="en-US" altLang="zh-CN" b="1" dirty="0" smtClean="0">
                <a:solidFill>
                  <a:srgbClr val="2F5EB0"/>
                </a:solidFill>
                <a:latin typeface="微软雅黑" pitchFamily="34" charset="-122"/>
                <a:ea typeface="微软雅黑" pitchFamily="34" charset="-122"/>
                <a:sym typeface="微软雅黑" pitchFamily="34" charset="-122"/>
              </a:rPr>
              <a:t>RFID</a:t>
            </a:r>
            <a:r>
              <a:rPr lang="zh-CN" altLang="en-US" b="1" dirty="0" smtClean="0">
                <a:solidFill>
                  <a:srgbClr val="2F5EB0"/>
                </a:solidFill>
                <a:latin typeface="微软雅黑" pitchFamily="34" charset="-122"/>
                <a:ea typeface="微软雅黑" pitchFamily="34" charset="-122"/>
                <a:sym typeface="微软雅黑" pitchFamily="34" charset="-122"/>
              </a:rPr>
              <a:t>标签设计</a:t>
            </a:r>
            <a:endParaRPr lang="zh-CN" altLang="en-US" b="1" dirty="0">
              <a:solidFill>
                <a:srgbClr val="2F5EB0"/>
              </a:solidFill>
              <a:latin typeface="微软雅黑" pitchFamily="34" charset="-122"/>
              <a:ea typeface="微软雅黑" pitchFamily="34" charset="-122"/>
              <a:sym typeface="微软雅黑" pitchFamily="34" charset="-122"/>
            </a:endParaRPr>
          </a:p>
        </p:txBody>
      </p:sp>
      <p:sp>
        <p:nvSpPr>
          <p:cNvPr id="33" name="圆角矩形 32"/>
          <p:cNvSpPr/>
          <p:nvPr/>
        </p:nvSpPr>
        <p:spPr>
          <a:xfrm>
            <a:off x="4090995" y="4145522"/>
            <a:ext cx="1646552" cy="1086803"/>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5" name="TextBox 7"/>
          <p:cNvSpPr>
            <a:spLocks noChangeArrowheads="1"/>
          </p:cNvSpPr>
          <p:nvPr/>
        </p:nvSpPr>
        <p:spPr bwMode="auto">
          <a:xfrm>
            <a:off x="6750475" y="3856578"/>
            <a:ext cx="1224136"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smtClean="0">
                <a:solidFill>
                  <a:srgbClr val="2F5EB0"/>
                </a:solidFill>
                <a:latin typeface="微软雅黑" pitchFamily="34" charset="-122"/>
                <a:ea typeface="微软雅黑" pitchFamily="34" charset="-122"/>
                <a:sym typeface="微软雅黑" pitchFamily="34" charset="-122"/>
              </a:rPr>
              <a:t>超宽带电小天线（有源加载）</a:t>
            </a:r>
            <a:endParaRPr lang="zh-CN" altLang="en-US" b="1" dirty="0">
              <a:solidFill>
                <a:srgbClr val="2F5EB0"/>
              </a:solidFill>
              <a:latin typeface="微软雅黑" pitchFamily="34" charset="-122"/>
              <a:ea typeface="微软雅黑" pitchFamily="34" charset="-122"/>
              <a:sym typeface="微软雅黑" pitchFamily="34" charset="-122"/>
            </a:endParaRPr>
          </a:p>
        </p:txBody>
      </p:sp>
      <p:sp>
        <p:nvSpPr>
          <p:cNvPr id="36" name="圆角矩形 35"/>
          <p:cNvSpPr/>
          <p:nvPr/>
        </p:nvSpPr>
        <p:spPr>
          <a:xfrm>
            <a:off x="6514508" y="3702245"/>
            <a:ext cx="1646552" cy="101397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8" name="TextBox 7"/>
          <p:cNvSpPr>
            <a:spLocks noChangeArrowheads="1"/>
          </p:cNvSpPr>
          <p:nvPr/>
        </p:nvSpPr>
        <p:spPr bwMode="auto">
          <a:xfrm>
            <a:off x="9215615" y="3280514"/>
            <a:ext cx="1224136"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b="1" dirty="0" smtClean="0">
                <a:solidFill>
                  <a:srgbClr val="2F5EB0"/>
                </a:solidFill>
                <a:latin typeface="微软雅黑" pitchFamily="34" charset="-122"/>
                <a:ea typeface="微软雅黑" pitchFamily="34" charset="-122"/>
                <a:sym typeface="微软雅黑" pitchFamily="34" charset="-122"/>
              </a:rPr>
              <a:t>5G</a:t>
            </a:r>
            <a:r>
              <a:rPr lang="zh-CN" altLang="en-US" b="1" dirty="0" smtClean="0">
                <a:solidFill>
                  <a:srgbClr val="2F5EB0"/>
                </a:solidFill>
                <a:latin typeface="微软雅黑" pitchFamily="34" charset="-122"/>
                <a:ea typeface="微软雅黑" pitchFamily="34" charset="-122"/>
                <a:sym typeface="微软雅黑" pitchFamily="34" charset="-122"/>
              </a:rPr>
              <a:t>或者近场天线</a:t>
            </a:r>
            <a:endParaRPr lang="zh-CN" altLang="en-US" b="1" dirty="0">
              <a:solidFill>
                <a:srgbClr val="2F5EB0"/>
              </a:solidFill>
              <a:latin typeface="微软雅黑" pitchFamily="34" charset="-122"/>
              <a:ea typeface="微软雅黑" pitchFamily="34" charset="-122"/>
              <a:sym typeface="微软雅黑" pitchFamily="34" charset="-122"/>
            </a:endParaRPr>
          </a:p>
        </p:txBody>
      </p:sp>
      <p:sp>
        <p:nvSpPr>
          <p:cNvPr id="39" name="圆角矩形 38"/>
          <p:cNvSpPr/>
          <p:nvPr/>
        </p:nvSpPr>
        <p:spPr>
          <a:xfrm>
            <a:off x="9017188" y="3150222"/>
            <a:ext cx="1646552" cy="814581"/>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1" name="TextBox 13"/>
          <p:cNvSpPr txBox="1"/>
          <p:nvPr/>
        </p:nvSpPr>
        <p:spPr>
          <a:xfrm flipH="1">
            <a:off x="1134916" y="1196752"/>
            <a:ext cx="2786907" cy="369326"/>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lgn="l">
              <a:spcBef>
                <a:spcPct val="0"/>
              </a:spcBef>
              <a:buFont typeface="Arial" charset="0"/>
              <a:buNone/>
            </a:pPr>
            <a:r>
              <a:rPr lang="zh-CN" altLang="en-US" sz="1800" dirty="0" smtClean="0">
                <a:solidFill>
                  <a:srgbClr val="2F5EB0"/>
                </a:solidFill>
                <a:cs typeface="Arial" panose="020B0604020202020204" pitchFamily="34" charset="0"/>
              </a:rPr>
              <a:t>研究进程</a:t>
            </a:r>
            <a:endParaRPr lang="zh-CN" altLang="en-US" sz="1800" dirty="0">
              <a:solidFill>
                <a:srgbClr val="2F5EB0"/>
              </a:solidFill>
              <a:cs typeface="Arial" panose="020B0604020202020204" pitchFamily="34" charset="0"/>
            </a:endParaRPr>
          </a:p>
        </p:txBody>
      </p:sp>
      <p:sp>
        <p:nvSpPr>
          <p:cNvPr id="42" name="TextBox 14"/>
          <p:cNvSpPr txBox="1"/>
          <p:nvPr/>
        </p:nvSpPr>
        <p:spPr>
          <a:xfrm>
            <a:off x="1134916" y="1561402"/>
            <a:ext cx="5250703" cy="372410"/>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itchFamily="34" charset="-122"/>
                <a:ea typeface="微软雅黑" pitchFamily="34" charset="-122"/>
              </a:rPr>
              <a:t>涉及</a:t>
            </a:r>
            <a:r>
              <a:rPr lang="zh-CN" altLang="en-US" sz="1400" dirty="0" smtClean="0">
                <a:solidFill>
                  <a:schemeClr val="tx1">
                    <a:lumMod val="50000"/>
                    <a:lumOff val="50000"/>
                  </a:schemeClr>
                </a:solidFill>
                <a:latin typeface="微软雅黑" pitchFamily="34" charset="-122"/>
                <a:ea typeface="微软雅黑" pitchFamily="34" charset="-122"/>
              </a:rPr>
              <a:t>内容第二部分即将结束</a:t>
            </a:r>
            <a:endParaRPr lang="zh-CN" altLang="en-US" sz="1400" dirty="0">
              <a:solidFill>
                <a:schemeClr val="tx1">
                  <a:lumMod val="50000"/>
                  <a:lumOff val="50000"/>
                </a:schemeClr>
              </a:solidFill>
              <a:latin typeface="微软雅黑" pitchFamily="34" charset="-122"/>
              <a:ea typeface="微软雅黑" pitchFamily="34" charset="-122"/>
            </a:endParaRPr>
          </a:p>
        </p:txBody>
      </p:sp>
      <p:pic>
        <p:nvPicPr>
          <p:cNvPr id="4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15615" y="1747607"/>
            <a:ext cx="951518" cy="493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3494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22" presetClass="entr" presetSubtype="4"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wipe(down)">
                                      <p:cBhvr>
                                        <p:cTn id="41" dur="500"/>
                                        <p:tgtEl>
                                          <p:spTgt spid="33"/>
                                        </p:tgtEl>
                                      </p:cBhvr>
                                    </p:animEffect>
                                  </p:childTnLst>
                                </p:cTn>
                              </p:par>
                            </p:childTnLst>
                          </p:cTn>
                        </p:par>
                        <p:par>
                          <p:cTn id="42" fill="hold">
                            <p:stCondLst>
                              <p:cond delay="4500"/>
                            </p:stCondLst>
                            <p:childTnLst>
                              <p:par>
                                <p:cTn id="43" presetID="53" presetClass="entr" presetSubtype="16"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Effect transition="in" filter="fade">
                                      <p:cBhvr>
                                        <p:cTn id="47" dur="500"/>
                                        <p:tgtEl>
                                          <p:spTgt spid="32"/>
                                        </p:tgtEl>
                                      </p:cBhvr>
                                    </p:animEffect>
                                  </p:childTnLst>
                                </p:cTn>
                              </p:par>
                            </p:childTnLst>
                          </p:cTn>
                        </p:par>
                        <p:par>
                          <p:cTn id="48" fill="hold">
                            <p:stCondLst>
                              <p:cond delay="5000"/>
                            </p:stCondLst>
                            <p:childTnLst>
                              <p:par>
                                <p:cTn id="49" presetID="53" presetClass="entr" presetSubtype="16"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fltVal val="0"/>
                                          </p:val>
                                        </p:tav>
                                        <p:tav tm="100000">
                                          <p:val>
                                            <p:strVal val="#ppt_w"/>
                                          </p:val>
                                        </p:tav>
                                      </p:tavLst>
                                    </p:anim>
                                    <p:anim calcmode="lin" valueType="num">
                                      <p:cBhvr>
                                        <p:cTn id="52" dur="500" fill="hold"/>
                                        <p:tgtEl>
                                          <p:spTgt spid="28"/>
                                        </p:tgtEl>
                                        <p:attrNameLst>
                                          <p:attrName>ppt_h</p:attrName>
                                        </p:attrNameLst>
                                      </p:cBhvr>
                                      <p:tavLst>
                                        <p:tav tm="0">
                                          <p:val>
                                            <p:fltVal val="0"/>
                                          </p:val>
                                        </p:tav>
                                        <p:tav tm="100000">
                                          <p:val>
                                            <p:strVal val="#ppt_h"/>
                                          </p:val>
                                        </p:tav>
                                      </p:tavLst>
                                    </p:anim>
                                    <p:animEffect transition="in" filter="fade">
                                      <p:cBhvr>
                                        <p:cTn id="53" dur="500"/>
                                        <p:tgtEl>
                                          <p:spTgt spid="28"/>
                                        </p:tgtEl>
                                      </p:cBhvr>
                                    </p:animEffect>
                                  </p:childTnLst>
                                </p:cTn>
                              </p:par>
                            </p:childTnLst>
                          </p:cTn>
                        </p:par>
                        <p:par>
                          <p:cTn id="54" fill="hold">
                            <p:stCondLst>
                              <p:cond delay="5500"/>
                            </p:stCondLst>
                            <p:childTnLst>
                              <p:par>
                                <p:cTn id="55" presetID="42" presetClass="entr" presetSubtype="0"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childTnLst>
                          </p:cTn>
                        </p:par>
                        <p:par>
                          <p:cTn id="60" fill="hold">
                            <p:stCondLst>
                              <p:cond delay="6500"/>
                            </p:stCondLst>
                            <p:childTnLst>
                              <p:par>
                                <p:cTn id="61" presetID="22" presetClass="entr" presetSubtype="4"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childTnLst>
                          </p:cTn>
                        </p:par>
                        <p:par>
                          <p:cTn id="64" fill="hold">
                            <p:stCondLst>
                              <p:cond delay="7000"/>
                            </p:stCondLst>
                            <p:childTnLst>
                              <p:par>
                                <p:cTn id="65" presetID="53" presetClass="entr" presetSubtype="16"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Effect transition="in" filter="fade">
                                      <p:cBhvr>
                                        <p:cTn id="69" dur="500"/>
                                        <p:tgtEl>
                                          <p:spTgt spid="35"/>
                                        </p:tgtEl>
                                      </p:cBhvr>
                                    </p:animEffect>
                                  </p:childTnLst>
                                </p:cTn>
                              </p:par>
                            </p:childTnLst>
                          </p:cTn>
                        </p:par>
                        <p:par>
                          <p:cTn id="70" fill="hold">
                            <p:stCondLst>
                              <p:cond delay="7500"/>
                            </p:stCondLst>
                            <p:childTnLst>
                              <p:par>
                                <p:cTn id="71" presetID="42" presetClass="entr" presetSubtype="0" fill="hold" grpId="0"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1000"/>
                                        <p:tgtEl>
                                          <p:spTgt spid="14"/>
                                        </p:tgtEl>
                                      </p:cBhvr>
                                    </p:animEffect>
                                    <p:anim calcmode="lin" valueType="num">
                                      <p:cBhvr>
                                        <p:cTn id="74" dur="1000" fill="hold"/>
                                        <p:tgtEl>
                                          <p:spTgt spid="14"/>
                                        </p:tgtEl>
                                        <p:attrNameLst>
                                          <p:attrName>ppt_x</p:attrName>
                                        </p:attrNameLst>
                                      </p:cBhvr>
                                      <p:tavLst>
                                        <p:tav tm="0">
                                          <p:val>
                                            <p:strVal val="#ppt_x"/>
                                          </p:val>
                                        </p:tav>
                                        <p:tav tm="100000">
                                          <p:val>
                                            <p:strVal val="#ppt_x"/>
                                          </p:val>
                                        </p:tav>
                                      </p:tavLst>
                                    </p:anim>
                                    <p:anim calcmode="lin" valueType="num">
                                      <p:cBhvr>
                                        <p:cTn id="75" dur="1000" fill="hold"/>
                                        <p:tgtEl>
                                          <p:spTgt spid="14"/>
                                        </p:tgtEl>
                                        <p:attrNameLst>
                                          <p:attrName>ppt_y</p:attrName>
                                        </p:attrNameLst>
                                      </p:cBhvr>
                                      <p:tavLst>
                                        <p:tav tm="0">
                                          <p:val>
                                            <p:strVal val="#ppt_y+.1"/>
                                          </p:val>
                                        </p:tav>
                                        <p:tav tm="100000">
                                          <p:val>
                                            <p:strVal val="#ppt_y"/>
                                          </p:val>
                                        </p:tav>
                                      </p:tavLst>
                                    </p:anim>
                                  </p:childTnLst>
                                </p:cTn>
                              </p:par>
                            </p:childTnLst>
                          </p:cTn>
                        </p:par>
                        <p:par>
                          <p:cTn id="76" fill="hold">
                            <p:stCondLst>
                              <p:cond delay="8500"/>
                            </p:stCondLst>
                            <p:childTnLst>
                              <p:par>
                                <p:cTn id="77" presetID="22" presetClass="entr" presetSubtype="4"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ipe(down)">
                                      <p:cBhvr>
                                        <p:cTn id="79" dur="500"/>
                                        <p:tgtEl>
                                          <p:spTgt spid="39"/>
                                        </p:tgtEl>
                                      </p:cBhvr>
                                    </p:animEffect>
                                  </p:childTnLst>
                                </p:cTn>
                              </p:par>
                            </p:childTnLst>
                          </p:cTn>
                        </p:par>
                        <p:par>
                          <p:cTn id="80" fill="hold">
                            <p:stCondLst>
                              <p:cond delay="9000"/>
                            </p:stCondLst>
                            <p:childTnLst>
                              <p:par>
                                <p:cTn id="81" presetID="53" presetClass="entr" presetSubtype="16"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 calcmode="lin" valueType="num">
                                      <p:cBhvr>
                                        <p:cTn id="83" dur="500" fill="hold"/>
                                        <p:tgtEl>
                                          <p:spTgt spid="38"/>
                                        </p:tgtEl>
                                        <p:attrNameLst>
                                          <p:attrName>ppt_w</p:attrName>
                                        </p:attrNameLst>
                                      </p:cBhvr>
                                      <p:tavLst>
                                        <p:tav tm="0">
                                          <p:val>
                                            <p:fltVal val="0"/>
                                          </p:val>
                                        </p:tav>
                                        <p:tav tm="100000">
                                          <p:val>
                                            <p:strVal val="#ppt_w"/>
                                          </p:val>
                                        </p:tav>
                                      </p:tavLst>
                                    </p:anim>
                                    <p:anim calcmode="lin" valueType="num">
                                      <p:cBhvr>
                                        <p:cTn id="84" dur="500" fill="hold"/>
                                        <p:tgtEl>
                                          <p:spTgt spid="38"/>
                                        </p:tgtEl>
                                        <p:attrNameLst>
                                          <p:attrName>ppt_h</p:attrName>
                                        </p:attrNameLst>
                                      </p:cBhvr>
                                      <p:tavLst>
                                        <p:tav tm="0">
                                          <p:val>
                                            <p:fltVal val="0"/>
                                          </p:val>
                                        </p:tav>
                                        <p:tav tm="100000">
                                          <p:val>
                                            <p:strVal val="#ppt_h"/>
                                          </p:val>
                                        </p:tav>
                                      </p:tavLst>
                                    </p:anim>
                                    <p:animEffect transition="in" filter="fade">
                                      <p:cBhvr>
                                        <p:cTn id="85" dur="500"/>
                                        <p:tgtEl>
                                          <p:spTgt spid="38"/>
                                        </p:tgtEl>
                                      </p:cBhvr>
                                    </p:animEffect>
                                  </p:childTnLst>
                                </p:cTn>
                              </p:par>
                              <p:par>
                                <p:cTn id="86" presetID="10" presetClass="entr" presetSubtype="0" fill="hold" grpId="0" nodeType="withEffect">
                                  <p:stCondLst>
                                    <p:cond delay="1000"/>
                                  </p:stCondLst>
                                  <p:iterate type="lt">
                                    <p:tmPct val="10000"/>
                                  </p:iterate>
                                  <p:childTnLst>
                                    <p:set>
                                      <p:cBhvr>
                                        <p:cTn id="87" dur="1" fill="hold">
                                          <p:stCondLst>
                                            <p:cond delay="0"/>
                                          </p:stCondLst>
                                        </p:cTn>
                                        <p:tgtEl>
                                          <p:spTgt spid="41"/>
                                        </p:tgtEl>
                                        <p:attrNameLst>
                                          <p:attrName>style.visibility</p:attrName>
                                        </p:attrNameLst>
                                      </p:cBhvr>
                                      <p:to>
                                        <p:strVal val="visible"/>
                                      </p:to>
                                    </p:set>
                                    <p:animEffect transition="in" filter="fade">
                                      <p:cBhvr>
                                        <p:cTn id="88" dur="100"/>
                                        <p:tgtEl>
                                          <p:spTgt spid="41"/>
                                        </p:tgtEl>
                                      </p:cBhvr>
                                    </p:animEffect>
                                  </p:childTnLst>
                                </p:cTn>
                              </p:par>
                              <p:par>
                                <p:cTn id="89" presetID="10" presetClass="entr" presetSubtype="0" fill="hold" grpId="0" nodeType="withEffect">
                                  <p:stCondLst>
                                    <p:cond delay="1000"/>
                                  </p:stCondLst>
                                  <p:iterate type="lt">
                                    <p:tmPct val="10000"/>
                                  </p:iterate>
                                  <p:childTnLst>
                                    <p:set>
                                      <p:cBhvr>
                                        <p:cTn id="90" dur="1" fill="hold">
                                          <p:stCondLst>
                                            <p:cond delay="0"/>
                                          </p:stCondLst>
                                        </p:cTn>
                                        <p:tgtEl>
                                          <p:spTgt spid="42"/>
                                        </p:tgtEl>
                                        <p:attrNameLst>
                                          <p:attrName>style.visibility</p:attrName>
                                        </p:attrNameLst>
                                      </p:cBhvr>
                                      <p:to>
                                        <p:strVal val="visible"/>
                                      </p:to>
                                    </p:set>
                                    <p:animEffect transition="in" filter="fade">
                                      <p:cBhvr>
                                        <p:cTn id="91" dur="1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6" grpId="0" animBg="1"/>
      <p:bldP spid="27" grpId="0" animBg="1"/>
      <p:bldP spid="28" grpId="0" animBg="1"/>
      <p:bldP spid="29" grpId="0"/>
      <p:bldP spid="30" grpId="0" animBg="1"/>
      <p:bldP spid="32" grpId="0"/>
      <p:bldP spid="33" grpId="0" animBg="1"/>
      <p:bldP spid="35" grpId="0"/>
      <p:bldP spid="36" grpId="0" animBg="1"/>
      <p:bldP spid="38" grpId="0"/>
      <p:bldP spid="39" grpId="0" animBg="1"/>
      <p:bldP spid="41" grpId="0"/>
      <p:bldP spid="4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58</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167108" y="2132856"/>
            <a:ext cx="12362284"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a:spLocks/>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headEnd/>
            <a:tailEnd/>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129756" y="3212863"/>
            <a:ext cx="2103040" cy="438582"/>
          </a:xfrm>
          <a:prstGeom prst="rect">
            <a:avLst/>
          </a:prstGeom>
          <a:noFill/>
        </p:spPr>
        <p:txBody>
          <a:bodyPr wrap="square" lIns="68580" tIns="34290" rIns="68580" bIns="34290" rtlCol="0">
            <a:spAutoFit/>
          </a:bodyPr>
          <a:lstStyle/>
          <a:p>
            <a:pPr marL="0" lvl="1" algn="ctr"/>
            <a:r>
              <a:rPr lang="zh-CN" altLang="en-US" sz="2400" b="1" dirty="0" smtClean="0">
                <a:solidFill>
                  <a:schemeClr val="bg1"/>
                </a:solidFill>
                <a:latin typeface="微软雅黑" pitchFamily="34" charset="-122"/>
                <a:ea typeface="微软雅黑" pitchFamily="34" charset="-122"/>
              </a:rPr>
              <a:t>前沿</a:t>
            </a:r>
            <a:endParaRPr lang="en-US" altLang="zh-CN" sz="2400" b="1" dirty="0" smtClean="0">
              <a:solidFill>
                <a:schemeClr val="bg1"/>
              </a:solidFill>
              <a:latin typeface="微软雅黑" pitchFamily="34" charset="-122"/>
              <a:ea typeface="微软雅黑" pitchFamily="34" charset="-122"/>
            </a:endParaRPr>
          </a:p>
        </p:txBody>
      </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第五章  </a:t>
            </a:r>
            <a:r>
              <a:rPr lang="zh-CN" altLang="en-US" dirty="0" smtClean="0">
                <a:solidFill>
                  <a:srgbClr val="2F5EB0"/>
                </a:solidFill>
                <a:latin typeface="微软雅黑" pitchFamily="34" charset="-122"/>
                <a:ea typeface="微软雅黑" pitchFamily="34" charset="-122"/>
              </a:rPr>
              <a:t>前沿</a:t>
            </a:r>
            <a:endParaRPr lang="en-US" altLang="ko-KR" kern="0" dirty="0" smtClean="0">
              <a:solidFill>
                <a:srgbClr val="2F5EB0"/>
              </a:solidFill>
              <a:latin typeface="微软雅黑" pitchFamily="34" charset="-122"/>
              <a:ea typeface="微软雅黑"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a:spLocks/>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1" name="KSO_Shape"/>
          <p:cNvSpPr>
            <a:spLocks/>
          </p:cNvSpPr>
          <p:nvPr/>
        </p:nvSpPr>
        <p:spPr bwMode="auto">
          <a:xfrm>
            <a:off x="4633459" y="3165298"/>
            <a:ext cx="518816" cy="44099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2F5EB0"/>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Tree>
    <p:extLst>
      <p:ext uri="{BB962C8B-B14F-4D97-AF65-F5344CB8AC3E}">
        <p14:creationId xmlns:p14="http://schemas.microsoft.com/office/powerpoint/2010/main" val="1530096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59</a:t>
            </a:r>
            <a:endParaRPr lang="zh-CN" dirty="0">
              <a:latin typeface="方正兰亭超细黑简体" panose="02000000000000000000" pitchFamily="2" charset="-122"/>
              <a:ea typeface="方正兰亭超细黑简体" panose="02000000000000000000" pitchFamily="2" charset="-122"/>
            </a:endParaRPr>
          </a:p>
        </p:txBody>
      </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第五章  </a:t>
            </a:r>
            <a:r>
              <a:rPr lang="zh-CN" altLang="en-US" dirty="0" smtClean="0">
                <a:solidFill>
                  <a:srgbClr val="2F5EB0"/>
                </a:solidFill>
                <a:latin typeface="微软雅黑" pitchFamily="34" charset="-122"/>
                <a:ea typeface="微软雅黑" pitchFamily="34" charset="-122"/>
              </a:rPr>
              <a:t>前沿</a:t>
            </a:r>
            <a:endParaRPr lang="en-US" altLang="ko-KR" kern="0" dirty="0" smtClean="0">
              <a:solidFill>
                <a:srgbClr val="2F5EB0"/>
              </a:solidFill>
              <a:latin typeface="微软雅黑" pitchFamily="34" charset="-122"/>
              <a:ea typeface="微软雅黑"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a:spLocks/>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2" name="矩形 1"/>
          <p:cNvSpPr/>
          <p:nvPr/>
        </p:nvSpPr>
        <p:spPr>
          <a:xfrm>
            <a:off x="1681435" y="5445224"/>
            <a:ext cx="9456712" cy="646331"/>
          </a:xfrm>
          <a:prstGeom prst="rect">
            <a:avLst/>
          </a:prstGeom>
        </p:spPr>
        <p:txBody>
          <a:bodyPr wrap="square">
            <a:spAutoFit/>
          </a:bodyPr>
          <a:lstStyle/>
          <a:p>
            <a:r>
              <a:rPr lang="en-US" altLang="zh-CN" dirty="0" err="1"/>
              <a:t>Gao</a:t>
            </a:r>
            <a:r>
              <a:rPr lang="en-US" altLang="zh-CN" dirty="0"/>
              <a:t> Y, Ma R, Zhang Q, et al. Design of very-low-profile circular UHF small antenna using characteristic mode analysis[J]. </a:t>
            </a:r>
            <a:r>
              <a:rPr lang="en-US" altLang="zh-CN" dirty="0" err="1"/>
              <a:t>Iet</a:t>
            </a:r>
            <a:r>
              <a:rPr lang="en-US" altLang="zh-CN" dirty="0"/>
              <a:t> Microwaves Antennas &amp; Propagation, 2017, 11(8):1113-1120.</a:t>
            </a:r>
            <a:endParaRPr lang="zh-CN" altLang="en-US" dirty="0"/>
          </a:p>
        </p:txBody>
      </p:sp>
      <p:pic>
        <p:nvPicPr>
          <p:cNvPr id="266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1203" y="824835"/>
            <a:ext cx="5843223" cy="2287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5219" y="548680"/>
            <a:ext cx="6877485" cy="4725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101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 calcmode="lin" valueType="num">
                                      <p:cBhvr additive="base">
                                        <p:cTn id="7" dur="500" fill="hold"/>
                                        <p:tgtEl>
                                          <p:spTgt spid="26627"/>
                                        </p:tgtEl>
                                        <p:attrNameLst>
                                          <p:attrName>ppt_x</p:attrName>
                                        </p:attrNameLst>
                                      </p:cBhvr>
                                      <p:tavLst>
                                        <p:tav tm="0">
                                          <p:val>
                                            <p:strVal val="#ppt_x"/>
                                          </p:val>
                                        </p:tav>
                                        <p:tav tm="100000">
                                          <p:val>
                                            <p:strVal val="#ppt_x"/>
                                          </p:val>
                                        </p:tav>
                                      </p:tavLst>
                                    </p:anim>
                                    <p:anim calcmode="lin" valueType="num">
                                      <p:cBhvr additive="base">
                                        <p:cTn id="8" dur="500" fill="hold"/>
                                        <p:tgtEl>
                                          <p:spTgt spid="266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2" y="202431"/>
            <a:ext cx="2213003"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第一章  研究背景</a:t>
            </a:r>
            <a:endParaRPr lang="en-US" altLang="ko-KR" kern="0" dirty="0">
              <a:solidFill>
                <a:srgbClr val="2F5EB0"/>
              </a:solidFill>
              <a:latin typeface="微软雅黑" pitchFamily="34" charset="-122"/>
              <a:ea typeface="微软雅黑"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06</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657427" y="1639999"/>
            <a:ext cx="2812732" cy="4381289"/>
            <a:chOff x="913011" y="764704"/>
            <a:chExt cx="2812732" cy="4381289"/>
          </a:xfrm>
        </p:grpSpPr>
        <p:grpSp>
          <p:nvGrpSpPr>
            <p:cNvPr id="16" name="组合 15"/>
            <p:cNvGrpSpPr/>
            <p:nvPr/>
          </p:nvGrpSpPr>
          <p:grpSpPr>
            <a:xfrm>
              <a:off x="1747692" y="4222426"/>
              <a:ext cx="1289708" cy="923567"/>
              <a:chOff x="4350532" y="1811995"/>
              <a:chExt cx="3661868" cy="2622287"/>
            </a:xfrm>
          </p:grpSpPr>
          <p:sp>
            <p:nvSpPr>
              <p:cNvPr id="135" name="Freeform 36"/>
              <p:cNvSpPr>
                <a:spLocks/>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82939 w 3282939"/>
                  <a:gd name="connsiteY4" fmla="*/ 0 h 340225"/>
                  <a:gd name="connsiteX5" fmla="*/ 3202017 w 3282939"/>
                  <a:gd name="connsiteY5" fmla="*/ 103183 h 340225"/>
                  <a:gd name="connsiteX6" fmla="*/ 3217148 w 3282939"/>
                  <a:gd name="connsiteY6" fmla="*/ 145976 h 340225"/>
                  <a:gd name="connsiteX7" fmla="*/ 15867 w 3282939"/>
                  <a:gd name="connsiteY7" fmla="*/ 144596 h 340225"/>
                  <a:gd name="connsiteX8" fmla="*/ 13528 w 3282939"/>
                  <a:gd name="connsiteY8" fmla="*/ 151326 h 340225"/>
                  <a:gd name="connsiteX9" fmla="*/ 0 w 3282939"/>
                  <a:gd name="connsiteY9" fmla="*/ 145014 h 340225"/>
                  <a:gd name="connsiteX10" fmla="*/ 3282939 w 3282939"/>
                  <a:gd name="connsiteY10" fmla="*/ 0 h 340225"/>
                  <a:gd name="connsiteX0" fmla="*/ 0 w 3282939"/>
                  <a:gd name="connsiteY0" fmla="*/ 340225 h 340225"/>
                  <a:gd name="connsiteX1" fmla="*/ 48093 w 3282939"/>
                  <a:gd name="connsiteY1" fmla="*/ 338101 h 340225"/>
                  <a:gd name="connsiteX2" fmla="*/ 0 w 3282939"/>
                  <a:gd name="connsiteY2" fmla="*/ 340225 h 340225"/>
                  <a:gd name="connsiteX3" fmla="*/ 3282939 w 3282939"/>
                  <a:gd name="connsiteY3" fmla="*/ 0 h 340225"/>
                  <a:gd name="connsiteX4" fmla="*/ 3202017 w 3282939"/>
                  <a:gd name="connsiteY4" fmla="*/ 103183 h 340225"/>
                  <a:gd name="connsiteX5" fmla="*/ 3217148 w 3282939"/>
                  <a:gd name="connsiteY5" fmla="*/ 145976 h 340225"/>
                  <a:gd name="connsiteX6" fmla="*/ 15867 w 3282939"/>
                  <a:gd name="connsiteY6" fmla="*/ 144596 h 340225"/>
                  <a:gd name="connsiteX7" fmla="*/ 13528 w 3282939"/>
                  <a:gd name="connsiteY7" fmla="*/ 151326 h 340225"/>
                  <a:gd name="connsiteX8" fmla="*/ 0 w 3282939"/>
                  <a:gd name="connsiteY8" fmla="*/ 145014 h 340225"/>
                  <a:gd name="connsiteX9" fmla="*/ 3282939 w 3282939"/>
                  <a:gd name="connsiteY9" fmla="*/ 0 h 340225"/>
                  <a:gd name="connsiteX0" fmla="*/ 3282939 w 3374379"/>
                  <a:gd name="connsiteY0" fmla="*/ 0 h 151326"/>
                  <a:gd name="connsiteX1" fmla="*/ 3202017 w 3374379"/>
                  <a:gd name="connsiteY1" fmla="*/ 103183 h 151326"/>
                  <a:gd name="connsiteX2" fmla="*/ 3217148 w 3374379"/>
                  <a:gd name="connsiteY2" fmla="*/ 145976 h 151326"/>
                  <a:gd name="connsiteX3" fmla="*/ 15867 w 3374379"/>
                  <a:gd name="connsiteY3" fmla="*/ 144596 h 151326"/>
                  <a:gd name="connsiteX4" fmla="*/ 13528 w 3374379"/>
                  <a:gd name="connsiteY4" fmla="*/ 151326 h 151326"/>
                  <a:gd name="connsiteX5" fmla="*/ 0 w 3374379"/>
                  <a:gd name="connsiteY5" fmla="*/ 145014 h 151326"/>
                  <a:gd name="connsiteX6" fmla="*/ 3374379 w 3374379"/>
                  <a:gd name="connsiteY6" fmla="*/ 81944 h 151326"/>
                  <a:gd name="connsiteX0" fmla="*/ 3282939 w 3282939"/>
                  <a:gd name="connsiteY0" fmla="*/ 0 h 151326"/>
                  <a:gd name="connsiteX1" fmla="*/ 3202017 w 3282939"/>
                  <a:gd name="connsiteY1" fmla="*/ 103183 h 151326"/>
                  <a:gd name="connsiteX2" fmla="*/ 3217148 w 3282939"/>
                  <a:gd name="connsiteY2" fmla="*/ 145976 h 151326"/>
                  <a:gd name="connsiteX3" fmla="*/ 15867 w 3282939"/>
                  <a:gd name="connsiteY3" fmla="*/ 144596 h 151326"/>
                  <a:gd name="connsiteX4" fmla="*/ 13528 w 3282939"/>
                  <a:gd name="connsiteY4" fmla="*/ 151326 h 151326"/>
                  <a:gd name="connsiteX5" fmla="*/ 0 w 3282939"/>
                  <a:gd name="connsiteY5" fmla="*/ 145014 h 151326"/>
                  <a:gd name="connsiteX6" fmla="*/ 3272779 w 3282939"/>
                  <a:gd name="connsiteY6" fmla="*/ 7967 h 151326"/>
                  <a:gd name="connsiteX0" fmla="*/ 3282939 w 3282939"/>
                  <a:gd name="connsiteY0" fmla="*/ 0 h 145976"/>
                  <a:gd name="connsiteX1" fmla="*/ 3202017 w 3282939"/>
                  <a:gd name="connsiteY1" fmla="*/ 103183 h 145976"/>
                  <a:gd name="connsiteX2" fmla="*/ 3217148 w 3282939"/>
                  <a:gd name="connsiteY2" fmla="*/ 145976 h 145976"/>
                  <a:gd name="connsiteX3" fmla="*/ 15867 w 3282939"/>
                  <a:gd name="connsiteY3" fmla="*/ 144596 h 145976"/>
                  <a:gd name="connsiteX4" fmla="*/ 0 w 3282939"/>
                  <a:gd name="connsiteY4" fmla="*/ 145014 h 145976"/>
                  <a:gd name="connsiteX5" fmla="*/ 3272779 w 3282939"/>
                  <a:gd name="connsiteY5" fmla="*/ 7967 h 14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adFill flip="none" rotWithShape="1">
                <a:gsLst>
                  <a:gs pos="0">
                    <a:srgbClr val="494949"/>
                  </a:gs>
                  <a:gs pos="100000">
                    <a:srgbClr val="9D9D9D"/>
                  </a:gs>
                </a:gsLst>
                <a:lin ang="16200000" scaled="1"/>
                <a:tileRect/>
              </a:gra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36" name="Freeform 38"/>
              <p:cNvSpPr>
                <a:spLocks/>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51000">
                    <a:schemeClr val="bg1">
                      <a:alpha val="76000"/>
                    </a:schemeClr>
                  </a:gs>
                  <a:gs pos="0">
                    <a:schemeClr val="bg1">
                      <a:alpha val="0"/>
                    </a:schemeClr>
                  </a:gs>
                  <a:gs pos="100000">
                    <a:schemeClr val="bg1">
                      <a:alpha val="0"/>
                    </a:schemeClr>
                  </a:gs>
                </a:gsLst>
                <a:lin ang="16200000" scaled="1"/>
                <a:tileRect/>
              </a:gra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7" name="Freeform 38"/>
              <p:cNvSpPr>
                <a:spLocks/>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833">
                    <a:srgbClr val="494949"/>
                  </a:gs>
                  <a:gs pos="59000">
                    <a:srgbClr val="9D9D9D"/>
                  </a:gs>
                  <a:gs pos="100000">
                    <a:srgbClr val="5E5E5E"/>
                  </a:gs>
                </a:gsLst>
                <a:lin ang="0" scaled="1"/>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8"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 fmla="*/ 122548 w 5840359"/>
                  <a:gd name="connsiteY0" fmla="*/ 0 h 237842"/>
                  <a:gd name="connsiteX1" fmla="*/ 5840359 w 5840359"/>
                  <a:gd name="connsiteY1" fmla="*/ 0 h 237842"/>
                  <a:gd name="connsiteX2" fmla="*/ 5840359 w 5840359"/>
                  <a:gd name="connsiteY2" fmla="*/ 237842 h 237842"/>
                  <a:gd name="connsiteX3" fmla="*/ 0 w 5840359"/>
                  <a:gd name="connsiteY3" fmla="*/ 200134 h 237842"/>
                  <a:gd name="connsiteX4" fmla="*/ 122548 w 5840359"/>
                  <a:gd name="connsiteY4" fmla="*/ 0 h 237842"/>
                  <a:gd name="connsiteX0" fmla="*/ 223749 w 5941560"/>
                  <a:gd name="connsiteY0" fmla="*/ 0 h 237842"/>
                  <a:gd name="connsiteX1" fmla="*/ 5941560 w 5941560"/>
                  <a:gd name="connsiteY1" fmla="*/ 0 h 237842"/>
                  <a:gd name="connsiteX2" fmla="*/ 5941560 w 5941560"/>
                  <a:gd name="connsiteY2" fmla="*/ 237842 h 237842"/>
                  <a:gd name="connsiteX3" fmla="*/ 101201 w 5941560"/>
                  <a:gd name="connsiteY3" fmla="*/ 200134 h 237842"/>
                  <a:gd name="connsiteX4" fmla="*/ 223749 w 5941560"/>
                  <a:gd name="connsiteY4" fmla="*/ 0 h 237842"/>
                  <a:gd name="connsiteX0" fmla="*/ 258267 w 5976078"/>
                  <a:gd name="connsiteY0" fmla="*/ 0 h 237842"/>
                  <a:gd name="connsiteX1" fmla="*/ 5976078 w 5976078"/>
                  <a:gd name="connsiteY1" fmla="*/ 0 h 237842"/>
                  <a:gd name="connsiteX2" fmla="*/ 5976078 w 5976078"/>
                  <a:gd name="connsiteY2" fmla="*/ 237842 h 237842"/>
                  <a:gd name="connsiteX3" fmla="*/ 135719 w 5976078"/>
                  <a:gd name="connsiteY3" fmla="*/ 200134 h 237842"/>
                  <a:gd name="connsiteX4" fmla="*/ 258267 w 5976078"/>
                  <a:gd name="connsiteY4" fmla="*/ 0 h 237842"/>
                  <a:gd name="connsiteX0" fmla="*/ 336427 w 6054238"/>
                  <a:gd name="connsiteY0" fmla="*/ 0 h 237842"/>
                  <a:gd name="connsiteX1" fmla="*/ 6054238 w 6054238"/>
                  <a:gd name="connsiteY1" fmla="*/ 0 h 237842"/>
                  <a:gd name="connsiteX2" fmla="*/ 6054238 w 6054238"/>
                  <a:gd name="connsiteY2" fmla="*/ 237842 h 237842"/>
                  <a:gd name="connsiteX3" fmla="*/ 110185 w 6054238"/>
                  <a:gd name="connsiteY3" fmla="*/ 200134 h 237842"/>
                  <a:gd name="connsiteX4" fmla="*/ 336427 w 6054238"/>
                  <a:gd name="connsiteY4" fmla="*/ 0 h 237842"/>
                  <a:gd name="connsiteX0" fmla="*/ 340565 w 6058376"/>
                  <a:gd name="connsiteY0" fmla="*/ 0 h 237842"/>
                  <a:gd name="connsiteX1" fmla="*/ 6058376 w 6058376"/>
                  <a:gd name="connsiteY1" fmla="*/ 0 h 237842"/>
                  <a:gd name="connsiteX2" fmla="*/ 6058376 w 6058376"/>
                  <a:gd name="connsiteY2" fmla="*/ 237842 h 237842"/>
                  <a:gd name="connsiteX3" fmla="*/ 114323 w 6058376"/>
                  <a:gd name="connsiteY3" fmla="*/ 200134 h 237842"/>
                  <a:gd name="connsiteX4" fmla="*/ 340565 w 6058376"/>
                  <a:gd name="connsiteY4" fmla="*/ 0 h 237842"/>
                  <a:gd name="connsiteX0" fmla="*/ 340565 w 6213394"/>
                  <a:gd name="connsiteY0" fmla="*/ 0 h 237842"/>
                  <a:gd name="connsiteX1" fmla="*/ 6058376 w 6213394"/>
                  <a:gd name="connsiteY1" fmla="*/ 0 h 237842"/>
                  <a:gd name="connsiteX2" fmla="*/ 6058376 w 6213394"/>
                  <a:gd name="connsiteY2" fmla="*/ 237842 h 237842"/>
                  <a:gd name="connsiteX3" fmla="*/ 114323 w 6213394"/>
                  <a:gd name="connsiteY3" fmla="*/ 200134 h 237842"/>
                  <a:gd name="connsiteX4" fmla="*/ 340565 w 6213394"/>
                  <a:gd name="connsiteY4" fmla="*/ 0 h 237842"/>
                  <a:gd name="connsiteX0" fmla="*/ 340565 w 6236541"/>
                  <a:gd name="connsiteY0" fmla="*/ 0 h 237842"/>
                  <a:gd name="connsiteX1" fmla="*/ 6058376 w 6236541"/>
                  <a:gd name="connsiteY1" fmla="*/ 0 h 237842"/>
                  <a:gd name="connsiteX2" fmla="*/ 6058376 w 6236541"/>
                  <a:gd name="connsiteY2" fmla="*/ 237842 h 237842"/>
                  <a:gd name="connsiteX3" fmla="*/ 114323 w 6236541"/>
                  <a:gd name="connsiteY3" fmla="*/ 200134 h 237842"/>
                  <a:gd name="connsiteX4" fmla="*/ 340565 w 6236541"/>
                  <a:gd name="connsiteY4" fmla="*/ 0 h 237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rgbClr val="5E5E5E"/>
                  </a:gs>
                  <a:gs pos="49000">
                    <a:schemeClr val="bg1"/>
                  </a:gs>
                  <a:gs pos="100000">
                    <a:srgbClr val="494949"/>
                  </a:gs>
                </a:gsLst>
                <a:lin ang="16200000" scaled="1"/>
                <a:tileRect/>
              </a:grad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4350532" y="1811995"/>
                <a:ext cx="3661868" cy="598986"/>
                <a:chOff x="4350532" y="2259168"/>
                <a:chExt cx="3661868" cy="598986"/>
              </a:xfrm>
            </p:grpSpPr>
            <p:sp>
              <p:nvSpPr>
                <p:cNvPr id="154" name="Freeform 35"/>
                <p:cNvSpPr>
                  <a:spLocks/>
                </p:cNvSpPr>
                <p:nvPr/>
              </p:nvSpPr>
              <p:spPr bwMode="auto">
                <a:xfrm>
                  <a:off x="4466938" y="2451775"/>
                  <a:ext cx="3396348" cy="406379"/>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adFill flip="none" rotWithShape="1">
                  <a:gsLst>
                    <a:gs pos="0">
                      <a:srgbClr val="494949"/>
                    </a:gs>
                    <a:gs pos="49000">
                      <a:schemeClr val="bg1"/>
                    </a:gs>
                    <a:gs pos="100000">
                      <a:srgbClr val="4C4C4C"/>
                    </a:gs>
                  </a:gsLst>
                  <a:lin ang="10800000" scaled="1"/>
                  <a:tileRect/>
                </a:gradFill>
                <a:ln w="12700">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55" name="Freeform 40"/>
                <p:cNvSpPr>
                  <a:spLocks/>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adFill>
                  <a:gsLst>
                    <a:gs pos="15827">
                      <a:srgbClr val="717171"/>
                    </a:gs>
                    <a:gs pos="0">
                      <a:srgbClr val="2D3939"/>
                    </a:gs>
                    <a:gs pos="49000">
                      <a:srgbClr val="2D3939"/>
                    </a:gs>
                    <a:gs pos="100000">
                      <a:srgbClr val="4C4C4C"/>
                    </a:gs>
                  </a:gsLst>
                  <a:lin ang="162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6" name="矩形 2788"/>
                <p:cNvSpPr/>
                <p:nvPr/>
              </p:nvSpPr>
              <p:spPr>
                <a:xfrm>
                  <a:off x="4350532" y="2274408"/>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 fmla="*/ 122548 w 5840359"/>
                    <a:gd name="connsiteY0" fmla="*/ 0 h 237842"/>
                    <a:gd name="connsiteX1" fmla="*/ 5840359 w 5840359"/>
                    <a:gd name="connsiteY1" fmla="*/ 0 h 237842"/>
                    <a:gd name="connsiteX2" fmla="*/ 5840359 w 5840359"/>
                    <a:gd name="connsiteY2" fmla="*/ 237842 h 237842"/>
                    <a:gd name="connsiteX3" fmla="*/ 0 w 5840359"/>
                    <a:gd name="connsiteY3" fmla="*/ 200134 h 237842"/>
                    <a:gd name="connsiteX4" fmla="*/ 122548 w 5840359"/>
                    <a:gd name="connsiteY4" fmla="*/ 0 h 237842"/>
                    <a:gd name="connsiteX0" fmla="*/ 223749 w 5941560"/>
                    <a:gd name="connsiteY0" fmla="*/ 0 h 237842"/>
                    <a:gd name="connsiteX1" fmla="*/ 5941560 w 5941560"/>
                    <a:gd name="connsiteY1" fmla="*/ 0 h 237842"/>
                    <a:gd name="connsiteX2" fmla="*/ 5941560 w 5941560"/>
                    <a:gd name="connsiteY2" fmla="*/ 237842 h 237842"/>
                    <a:gd name="connsiteX3" fmla="*/ 101201 w 5941560"/>
                    <a:gd name="connsiteY3" fmla="*/ 200134 h 237842"/>
                    <a:gd name="connsiteX4" fmla="*/ 223749 w 5941560"/>
                    <a:gd name="connsiteY4" fmla="*/ 0 h 237842"/>
                    <a:gd name="connsiteX0" fmla="*/ 258267 w 5976078"/>
                    <a:gd name="connsiteY0" fmla="*/ 0 h 237842"/>
                    <a:gd name="connsiteX1" fmla="*/ 5976078 w 5976078"/>
                    <a:gd name="connsiteY1" fmla="*/ 0 h 237842"/>
                    <a:gd name="connsiteX2" fmla="*/ 5976078 w 5976078"/>
                    <a:gd name="connsiteY2" fmla="*/ 237842 h 237842"/>
                    <a:gd name="connsiteX3" fmla="*/ 135719 w 5976078"/>
                    <a:gd name="connsiteY3" fmla="*/ 200134 h 237842"/>
                    <a:gd name="connsiteX4" fmla="*/ 258267 w 5976078"/>
                    <a:gd name="connsiteY4" fmla="*/ 0 h 237842"/>
                    <a:gd name="connsiteX0" fmla="*/ 336427 w 6054238"/>
                    <a:gd name="connsiteY0" fmla="*/ 0 h 237842"/>
                    <a:gd name="connsiteX1" fmla="*/ 6054238 w 6054238"/>
                    <a:gd name="connsiteY1" fmla="*/ 0 h 237842"/>
                    <a:gd name="connsiteX2" fmla="*/ 6054238 w 6054238"/>
                    <a:gd name="connsiteY2" fmla="*/ 237842 h 237842"/>
                    <a:gd name="connsiteX3" fmla="*/ 110185 w 6054238"/>
                    <a:gd name="connsiteY3" fmla="*/ 200134 h 237842"/>
                    <a:gd name="connsiteX4" fmla="*/ 336427 w 6054238"/>
                    <a:gd name="connsiteY4" fmla="*/ 0 h 237842"/>
                    <a:gd name="connsiteX0" fmla="*/ 340565 w 6058376"/>
                    <a:gd name="connsiteY0" fmla="*/ 0 h 237842"/>
                    <a:gd name="connsiteX1" fmla="*/ 6058376 w 6058376"/>
                    <a:gd name="connsiteY1" fmla="*/ 0 h 237842"/>
                    <a:gd name="connsiteX2" fmla="*/ 6058376 w 6058376"/>
                    <a:gd name="connsiteY2" fmla="*/ 237842 h 237842"/>
                    <a:gd name="connsiteX3" fmla="*/ 114323 w 6058376"/>
                    <a:gd name="connsiteY3" fmla="*/ 200134 h 237842"/>
                    <a:gd name="connsiteX4" fmla="*/ 340565 w 6058376"/>
                    <a:gd name="connsiteY4" fmla="*/ 0 h 237842"/>
                    <a:gd name="connsiteX0" fmla="*/ 340565 w 6213394"/>
                    <a:gd name="connsiteY0" fmla="*/ 0 h 237842"/>
                    <a:gd name="connsiteX1" fmla="*/ 6058376 w 6213394"/>
                    <a:gd name="connsiteY1" fmla="*/ 0 h 237842"/>
                    <a:gd name="connsiteX2" fmla="*/ 6058376 w 6213394"/>
                    <a:gd name="connsiteY2" fmla="*/ 237842 h 237842"/>
                    <a:gd name="connsiteX3" fmla="*/ 114323 w 6213394"/>
                    <a:gd name="connsiteY3" fmla="*/ 200134 h 237842"/>
                    <a:gd name="connsiteX4" fmla="*/ 340565 w 6213394"/>
                    <a:gd name="connsiteY4" fmla="*/ 0 h 237842"/>
                    <a:gd name="connsiteX0" fmla="*/ 340565 w 6236541"/>
                    <a:gd name="connsiteY0" fmla="*/ 0 h 237842"/>
                    <a:gd name="connsiteX1" fmla="*/ 6058376 w 6236541"/>
                    <a:gd name="connsiteY1" fmla="*/ 0 h 237842"/>
                    <a:gd name="connsiteX2" fmla="*/ 6058376 w 6236541"/>
                    <a:gd name="connsiteY2" fmla="*/ 237842 h 237842"/>
                    <a:gd name="connsiteX3" fmla="*/ 114323 w 6236541"/>
                    <a:gd name="connsiteY3" fmla="*/ 200134 h 237842"/>
                    <a:gd name="connsiteX4" fmla="*/ 340565 w 6236541"/>
                    <a:gd name="connsiteY4" fmla="*/ 0 h 237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p:cNvGrpSpPr/>
              <p:nvPr/>
            </p:nvGrpSpPr>
            <p:grpSpPr>
              <a:xfrm>
                <a:off x="4513666" y="2274205"/>
                <a:ext cx="3282939" cy="340225"/>
                <a:chOff x="4513666" y="2710466"/>
                <a:chExt cx="3282939" cy="340225"/>
              </a:xfrm>
            </p:grpSpPr>
            <p:sp>
              <p:nvSpPr>
                <p:cNvPr id="152" name="Freeform 36"/>
                <p:cNvSpPr>
                  <a:spLocks/>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3"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 fmla="*/ 122548 w 5840359"/>
                    <a:gd name="connsiteY0" fmla="*/ 0 h 237842"/>
                    <a:gd name="connsiteX1" fmla="*/ 5840359 w 5840359"/>
                    <a:gd name="connsiteY1" fmla="*/ 0 h 237842"/>
                    <a:gd name="connsiteX2" fmla="*/ 5840359 w 5840359"/>
                    <a:gd name="connsiteY2" fmla="*/ 237842 h 237842"/>
                    <a:gd name="connsiteX3" fmla="*/ 0 w 5840359"/>
                    <a:gd name="connsiteY3" fmla="*/ 200134 h 237842"/>
                    <a:gd name="connsiteX4" fmla="*/ 122548 w 5840359"/>
                    <a:gd name="connsiteY4" fmla="*/ 0 h 237842"/>
                    <a:gd name="connsiteX0" fmla="*/ 223749 w 5941560"/>
                    <a:gd name="connsiteY0" fmla="*/ 0 h 237842"/>
                    <a:gd name="connsiteX1" fmla="*/ 5941560 w 5941560"/>
                    <a:gd name="connsiteY1" fmla="*/ 0 h 237842"/>
                    <a:gd name="connsiteX2" fmla="*/ 5941560 w 5941560"/>
                    <a:gd name="connsiteY2" fmla="*/ 237842 h 237842"/>
                    <a:gd name="connsiteX3" fmla="*/ 101201 w 5941560"/>
                    <a:gd name="connsiteY3" fmla="*/ 200134 h 237842"/>
                    <a:gd name="connsiteX4" fmla="*/ 223749 w 5941560"/>
                    <a:gd name="connsiteY4" fmla="*/ 0 h 237842"/>
                    <a:gd name="connsiteX0" fmla="*/ 258267 w 5976078"/>
                    <a:gd name="connsiteY0" fmla="*/ 0 h 237842"/>
                    <a:gd name="connsiteX1" fmla="*/ 5976078 w 5976078"/>
                    <a:gd name="connsiteY1" fmla="*/ 0 h 237842"/>
                    <a:gd name="connsiteX2" fmla="*/ 5976078 w 5976078"/>
                    <a:gd name="connsiteY2" fmla="*/ 237842 h 237842"/>
                    <a:gd name="connsiteX3" fmla="*/ 135719 w 5976078"/>
                    <a:gd name="connsiteY3" fmla="*/ 200134 h 237842"/>
                    <a:gd name="connsiteX4" fmla="*/ 258267 w 5976078"/>
                    <a:gd name="connsiteY4" fmla="*/ 0 h 237842"/>
                    <a:gd name="connsiteX0" fmla="*/ 336427 w 6054238"/>
                    <a:gd name="connsiteY0" fmla="*/ 0 h 237842"/>
                    <a:gd name="connsiteX1" fmla="*/ 6054238 w 6054238"/>
                    <a:gd name="connsiteY1" fmla="*/ 0 h 237842"/>
                    <a:gd name="connsiteX2" fmla="*/ 6054238 w 6054238"/>
                    <a:gd name="connsiteY2" fmla="*/ 237842 h 237842"/>
                    <a:gd name="connsiteX3" fmla="*/ 110185 w 6054238"/>
                    <a:gd name="connsiteY3" fmla="*/ 200134 h 237842"/>
                    <a:gd name="connsiteX4" fmla="*/ 336427 w 6054238"/>
                    <a:gd name="connsiteY4" fmla="*/ 0 h 237842"/>
                    <a:gd name="connsiteX0" fmla="*/ 340565 w 6058376"/>
                    <a:gd name="connsiteY0" fmla="*/ 0 h 237842"/>
                    <a:gd name="connsiteX1" fmla="*/ 6058376 w 6058376"/>
                    <a:gd name="connsiteY1" fmla="*/ 0 h 237842"/>
                    <a:gd name="connsiteX2" fmla="*/ 6058376 w 6058376"/>
                    <a:gd name="connsiteY2" fmla="*/ 237842 h 237842"/>
                    <a:gd name="connsiteX3" fmla="*/ 114323 w 6058376"/>
                    <a:gd name="connsiteY3" fmla="*/ 200134 h 237842"/>
                    <a:gd name="connsiteX4" fmla="*/ 340565 w 6058376"/>
                    <a:gd name="connsiteY4" fmla="*/ 0 h 237842"/>
                    <a:gd name="connsiteX0" fmla="*/ 340565 w 6213394"/>
                    <a:gd name="connsiteY0" fmla="*/ 0 h 237842"/>
                    <a:gd name="connsiteX1" fmla="*/ 6058376 w 6213394"/>
                    <a:gd name="connsiteY1" fmla="*/ 0 h 237842"/>
                    <a:gd name="connsiteX2" fmla="*/ 6058376 w 6213394"/>
                    <a:gd name="connsiteY2" fmla="*/ 237842 h 237842"/>
                    <a:gd name="connsiteX3" fmla="*/ 114323 w 6213394"/>
                    <a:gd name="connsiteY3" fmla="*/ 200134 h 237842"/>
                    <a:gd name="connsiteX4" fmla="*/ 340565 w 6213394"/>
                    <a:gd name="connsiteY4" fmla="*/ 0 h 237842"/>
                    <a:gd name="connsiteX0" fmla="*/ 340565 w 6236541"/>
                    <a:gd name="connsiteY0" fmla="*/ 0 h 237842"/>
                    <a:gd name="connsiteX1" fmla="*/ 6058376 w 6236541"/>
                    <a:gd name="connsiteY1" fmla="*/ 0 h 237842"/>
                    <a:gd name="connsiteX2" fmla="*/ 6058376 w 6236541"/>
                    <a:gd name="connsiteY2" fmla="*/ 237842 h 237842"/>
                    <a:gd name="connsiteX3" fmla="*/ 114323 w 6236541"/>
                    <a:gd name="connsiteY3" fmla="*/ 200134 h 237842"/>
                    <a:gd name="connsiteX4" fmla="*/ 340565 w 6236541"/>
                    <a:gd name="connsiteY4" fmla="*/ 0 h 237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 name="组合 140"/>
              <p:cNvGrpSpPr/>
              <p:nvPr/>
            </p:nvGrpSpPr>
            <p:grpSpPr>
              <a:xfrm>
                <a:off x="4513666" y="2657696"/>
                <a:ext cx="3282939" cy="340225"/>
                <a:chOff x="4513666" y="2710466"/>
                <a:chExt cx="3282939" cy="340225"/>
              </a:xfrm>
            </p:grpSpPr>
            <p:sp>
              <p:nvSpPr>
                <p:cNvPr id="150" name="Freeform 36"/>
                <p:cNvSpPr>
                  <a:spLocks/>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1"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 fmla="*/ 122548 w 5840359"/>
                    <a:gd name="connsiteY0" fmla="*/ 0 h 237842"/>
                    <a:gd name="connsiteX1" fmla="*/ 5840359 w 5840359"/>
                    <a:gd name="connsiteY1" fmla="*/ 0 h 237842"/>
                    <a:gd name="connsiteX2" fmla="*/ 5840359 w 5840359"/>
                    <a:gd name="connsiteY2" fmla="*/ 237842 h 237842"/>
                    <a:gd name="connsiteX3" fmla="*/ 0 w 5840359"/>
                    <a:gd name="connsiteY3" fmla="*/ 200134 h 237842"/>
                    <a:gd name="connsiteX4" fmla="*/ 122548 w 5840359"/>
                    <a:gd name="connsiteY4" fmla="*/ 0 h 237842"/>
                    <a:gd name="connsiteX0" fmla="*/ 223749 w 5941560"/>
                    <a:gd name="connsiteY0" fmla="*/ 0 h 237842"/>
                    <a:gd name="connsiteX1" fmla="*/ 5941560 w 5941560"/>
                    <a:gd name="connsiteY1" fmla="*/ 0 h 237842"/>
                    <a:gd name="connsiteX2" fmla="*/ 5941560 w 5941560"/>
                    <a:gd name="connsiteY2" fmla="*/ 237842 h 237842"/>
                    <a:gd name="connsiteX3" fmla="*/ 101201 w 5941560"/>
                    <a:gd name="connsiteY3" fmla="*/ 200134 h 237842"/>
                    <a:gd name="connsiteX4" fmla="*/ 223749 w 5941560"/>
                    <a:gd name="connsiteY4" fmla="*/ 0 h 237842"/>
                    <a:gd name="connsiteX0" fmla="*/ 258267 w 5976078"/>
                    <a:gd name="connsiteY0" fmla="*/ 0 h 237842"/>
                    <a:gd name="connsiteX1" fmla="*/ 5976078 w 5976078"/>
                    <a:gd name="connsiteY1" fmla="*/ 0 h 237842"/>
                    <a:gd name="connsiteX2" fmla="*/ 5976078 w 5976078"/>
                    <a:gd name="connsiteY2" fmla="*/ 237842 h 237842"/>
                    <a:gd name="connsiteX3" fmla="*/ 135719 w 5976078"/>
                    <a:gd name="connsiteY3" fmla="*/ 200134 h 237842"/>
                    <a:gd name="connsiteX4" fmla="*/ 258267 w 5976078"/>
                    <a:gd name="connsiteY4" fmla="*/ 0 h 237842"/>
                    <a:gd name="connsiteX0" fmla="*/ 336427 w 6054238"/>
                    <a:gd name="connsiteY0" fmla="*/ 0 h 237842"/>
                    <a:gd name="connsiteX1" fmla="*/ 6054238 w 6054238"/>
                    <a:gd name="connsiteY1" fmla="*/ 0 h 237842"/>
                    <a:gd name="connsiteX2" fmla="*/ 6054238 w 6054238"/>
                    <a:gd name="connsiteY2" fmla="*/ 237842 h 237842"/>
                    <a:gd name="connsiteX3" fmla="*/ 110185 w 6054238"/>
                    <a:gd name="connsiteY3" fmla="*/ 200134 h 237842"/>
                    <a:gd name="connsiteX4" fmla="*/ 336427 w 6054238"/>
                    <a:gd name="connsiteY4" fmla="*/ 0 h 237842"/>
                    <a:gd name="connsiteX0" fmla="*/ 340565 w 6058376"/>
                    <a:gd name="connsiteY0" fmla="*/ 0 h 237842"/>
                    <a:gd name="connsiteX1" fmla="*/ 6058376 w 6058376"/>
                    <a:gd name="connsiteY1" fmla="*/ 0 h 237842"/>
                    <a:gd name="connsiteX2" fmla="*/ 6058376 w 6058376"/>
                    <a:gd name="connsiteY2" fmla="*/ 237842 h 237842"/>
                    <a:gd name="connsiteX3" fmla="*/ 114323 w 6058376"/>
                    <a:gd name="connsiteY3" fmla="*/ 200134 h 237842"/>
                    <a:gd name="connsiteX4" fmla="*/ 340565 w 6058376"/>
                    <a:gd name="connsiteY4" fmla="*/ 0 h 237842"/>
                    <a:gd name="connsiteX0" fmla="*/ 340565 w 6213394"/>
                    <a:gd name="connsiteY0" fmla="*/ 0 h 237842"/>
                    <a:gd name="connsiteX1" fmla="*/ 6058376 w 6213394"/>
                    <a:gd name="connsiteY1" fmla="*/ 0 h 237842"/>
                    <a:gd name="connsiteX2" fmla="*/ 6058376 w 6213394"/>
                    <a:gd name="connsiteY2" fmla="*/ 237842 h 237842"/>
                    <a:gd name="connsiteX3" fmla="*/ 114323 w 6213394"/>
                    <a:gd name="connsiteY3" fmla="*/ 200134 h 237842"/>
                    <a:gd name="connsiteX4" fmla="*/ 340565 w 6213394"/>
                    <a:gd name="connsiteY4" fmla="*/ 0 h 237842"/>
                    <a:gd name="connsiteX0" fmla="*/ 340565 w 6236541"/>
                    <a:gd name="connsiteY0" fmla="*/ 0 h 237842"/>
                    <a:gd name="connsiteX1" fmla="*/ 6058376 w 6236541"/>
                    <a:gd name="connsiteY1" fmla="*/ 0 h 237842"/>
                    <a:gd name="connsiteX2" fmla="*/ 6058376 w 6236541"/>
                    <a:gd name="connsiteY2" fmla="*/ 237842 h 237842"/>
                    <a:gd name="connsiteX3" fmla="*/ 114323 w 6236541"/>
                    <a:gd name="connsiteY3" fmla="*/ 200134 h 237842"/>
                    <a:gd name="connsiteX4" fmla="*/ 340565 w 6236541"/>
                    <a:gd name="connsiteY4" fmla="*/ 0 h 237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2" name="Freeform 37"/>
              <p:cNvSpPr>
                <a:spLocks/>
              </p:cNvSpPr>
              <p:nvPr/>
            </p:nvSpPr>
            <p:spPr bwMode="auto">
              <a:xfrm>
                <a:off x="4438213" y="2463286"/>
                <a:ext cx="3464275"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43" name="组合 142"/>
              <p:cNvGrpSpPr/>
              <p:nvPr/>
            </p:nvGrpSpPr>
            <p:grpSpPr>
              <a:xfrm>
                <a:off x="4513666" y="3041297"/>
                <a:ext cx="3282939" cy="340225"/>
                <a:chOff x="4513666" y="2710466"/>
                <a:chExt cx="3282939" cy="340225"/>
              </a:xfrm>
            </p:grpSpPr>
            <p:sp>
              <p:nvSpPr>
                <p:cNvPr id="148" name="Freeform 36"/>
                <p:cNvSpPr>
                  <a:spLocks/>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9" name="矩形 2788"/>
                <p:cNvSpPr/>
                <p:nvPr/>
              </p:nvSpPr>
              <p:spPr>
                <a:xfrm rot="21348992">
                  <a:off x="4628996" y="2777337"/>
                  <a:ext cx="3125315" cy="193464"/>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 fmla="*/ 122548 w 5840359"/>
                    <a:gd name="connsiteY0" fmla="*/ 0 h 237842"/>
                    <a:gd name="connsiteX1" fmla="*/ 5840359 w 5840359"/>
                    <a:gd name="connsiteY1" fmla="*/ 0 h 237842"/>
                    <a:gd name="connsiteX2" fmla="*/ 5840359 w 5840359"/>
                    <a:gd name="connsiteY2" fmla="*/ 237842 h 237842"/>
                    <a:gd name="connsiteX3" fmla="*/ 0 w 5840359"/>
                    <a:gd name="connsiteY3" fmla="*/ 200134 h 237842"/>
                    <a:gd name="connsiteX4" fmla="*/ 122548 w 5840359"/>
                    <a:gd name="connsiteY4" fmla="*/ 0 h 237842"/>
                    <a:gd name="connsiteX0" fmla="*/ 223749 w 5941560"/>
                    <a:gd name="connsiteY0" fmla="*/ 0 h 237842"/>
                    <a:gd name="connsiteX1" fmla="*/ 5941560 w 5941560"/>
                    <a:gd name="connsiteY1" fmla="*/ 0 h 237842"/>
                    <a:gd name="connsiteX2" fmla="*/ 5941560 w 5941560"/>
                    <a:gd name="connsiteY2" fmla="*/ 237842 h 237842"/>
                    <a:gd name="connsiteX3" fmla="*/ 101201 w 5941560"/>
                    <a:gd name="connsiteY3" fmla="*/ 200134 h 237842"/>
                    <a:gd name="connsiteX4" fmla="*/ 223749 w 5941560"/>
                    <a:gd name="connsiteY4" fmla="*/ 0 h 237842"/>
                    <a:gd name="connsiteX0" fmla="*/ 258267 w 5976078"/>
                    <a:gd name="connsiteY0" fmla="*/ 0 h 237842"/>
                    <a:gd name="connsiteX1" fmla="*/ 5976078 w 5976078"/>
                    <a:gd name="connsiteY1" fmla="*/ 0 h 237842"/>
                    <a:gd name="connsiteX2" fmla="*/ 5976078 w 5976078"/>
                    <a:gd name="connsiteY2" fmla="*/ 237842 h 237842"/>
                    <a:gd name="connsiteX3" fmla="*/ 135719 w 5976078"/>
                    <a:gd name="connsiteY3" fmla="*/ 200134 h 237842"/>
                    <a:gd name="connsiteX4" fmla="*/ 258267 w 5976078"/>
                    <a:gd name="connsiteY4" fmla="*/ 0 h 237842"/>
                    <a:gd name="connsiteX0" fmla="*/ 336427 w 6054238"/>
                    <a:gd name="connsiteY0" fmla="*/ 0 h 237842"/>
                    <a:gd name="connsiteX1" fmla="*/ 6054238 w 6054238"/>
                    <a:gd name="connsiteY1" fmla="*/ 0 h 237842"/>
                    <a:gd name="connsiteX2" fmla="*/ 6054238 w 6054238"/>
                    <a:gd name="connsiteY2" fmla="*/ 237842 h 237842"/>
                    <a:gd name="connsiteX3" fmla="*/ 110185 w 6054238"/>
                    <a:gd name="connsiteY3" fmla="*/ 200134 h 237842"/>
                    <a:gd name="connsiteX4" fmla="*/ 336427 w 6054238"/>
                    <a:gd name="connsiteY4" fmla="*/ 0 h 237842"/>
                    <a:gd name="connsiteX0" fmla="*/ 340565 w 6058376"/>
                    <a:gd name="connsiteY0" fmla="*/ 0 h 237842"/>
                    <a:gd name="connsiteX1" fmla="*/ 6058376 w 6058376"/>
                    <a:gd name="connsiteY1" fmla="*/ 0 h 237842"/>
                    <a:gd name="connsiteX2" fmla="*/ 6058376 w 6058376"/>
                    <a:gd name="connsiteY2" fmla="*/ 237842 h 237842"/>
                    <a:gd name="connsiteX3" fmla="*/ 114323 w 6058376"/>
                    <a:gd name="connsiteY3" fmla="*/ 200134 h 237842"/>
                    <a:gd name="connsiteX4" fmla="*/ 340565 w 6058376"/>
                    <a:gd name="connsiteY4" fmla="*/ 0 h 237842"/>
                    <a:gd name="connsiteX0" fmla="*/ 340565 w 6213394"/>
                    <a:gd name="connsiteY0" fmla="*/ 0 h 237842"/>
                    <a:gd name="connsiteX1" fmla="*/ 6058376 w 6213394"/>
                    <a:gd name="connsiteY1" fmla="*/ 0 h 237842"/>
                    <a:gd name="connsiteX2" fmla="*/ 6058376 w 6213394"/>
                    <a:gd name="connsiteY2" fmla="*/ 237842 h 237842"/>
                    <a:gd name="connsiteX3" fmla="*/ 114323 w 6213394"/>
                    <a:gd name="connsiteY3" fmla="*/ 200134 h 237842"/>
                    <a:gd name="connsiteX4" fmla="*/ 340565 w 6213394"/>
                    <a:gd name="connsiteY4" fmla="*/ 0 h 237842"/>
                    <a:gd name="connsiteX0" fmla="*/ 340565 w 6236541"/>
                    <a:gd name="connsiteY0" fmla="*/ 0 h 237842"/>
                    <a:gd name="connsiteX1" fmla="*/ 6058376 w 6236541"/>
                    <a:gd name="connsiteY1" fmla="*/ 0 h 237842"/>
                    <a:gd name="connsiteX2" fmla="*/ 6058376 w 6236541"/>
                    <a:gd name="connsiteY2" fmla="*/ 237842 h 237842"/>
                    <a:gd name="connsiteX3" fmla="*/ 114323 w 6236541"/>
                    <a:gd name="connsiteY3" fmla="*/ 200134 h 237842"/>
                    <a:gd name="connsiteX4" fmla="*/ 340565 w 6236541"/>
                    <a:gd name="connsiteY4" fmla="*/ 0 h 237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Freeform 37"/>
              <p:cNvSpPr>
                <a:spLocks/>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5" name="Freeform 37"/>
              <p:cNvSpPr>
                <a:spLocks/>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6" name="Freeform 38"/>
              <p:cNvSpPr>
                <a:spLocks/>
              </p:cNvSpPr>
              <p:nvPr/>
            </p:nvSpPr>
            <p:spPr bwMode="auto">
              <a:xfrm rot="1313089">
                <a:off x="4499718" y="3552380"/>
                <a:ext cx="3266399"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0">
                <a:gsLst>
                  <a:gs pos="87000">
                    <a:schemeClr val="bg1">
                      <a:lumMod val="65000"/>
                      <a:alpha val="34000"/>
                    </a:schemeClr>
                  </a:gs>
                  <a:gs pos="16000">
                    <a:schemeClr val="bg1">
                      <a:lumMod val="75000"/>
                    </a:schemeClr>
                  </a:gs>
                  <a:gs pos="0">
                    <a:srgbClr val="5E5E5E"/>
                  </a:gs>
                  <a:gs pos="49000">
                    <a:schemeClr val="bg1"/>
                  </a:gs>
                  <a:gs pos="100000">
                    <a:srgbClr val="494949"/>
                  </a:gs>
                </a:gsLst>
                <a:lin ang="16800000" scaled="0"/>
                <a:tileRect/>
              </a:grad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7" name="Freeform 39"/>
              <p:cNvSpPr>
                <a:spLocks/>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adFill>
                <a:gsLst>
                  <a:gs pos="0">
                    <a:srgbClr val="261B18"/>
                  </a:gs>
                  <a:gs pos="100000">
                    <a:srgbClr val="443F3F"/>
                  </a:gs>
                </a:gsLst>
                <a:lin ang="16200000" scaled="1"/>
              </a:gra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7" name="Oval 129"/>
            <p:cNvSpPr>
              <a:spLocks noChangeArrowheads="1"/>
            </p:cNvSpPr>
            <p:nvPr/>
          </p:nvSpPr>
          <p:spPr bwMode="auto">
            <a:xfrm>
              <a:off x="3463805" y="2219759"/>
              <a:ext cx="261938" cy="261938"/>
            </a:xfrm>
            <a:prstGeom prst="ellipse">
              <a:avLst/>
            </a:prstGeom>
            <a:gradFill>
              <a:gsLst>
                <a:gs pos="0">
                  <a:srgbClr val="0E1A40"/>
                </a:gs>
                <a:gs pos="100000">
                  <a:srgbClr val="2F5EB0"/>
                </a:gs>
              </a:gsLst>
              <a:lin ang="138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291"/>
            <p:cNvSpPr>
              <a:spLocks noChangeAspect="1" noChangeArrowheads="1" noTextEdit="1"/>
            </p:cNvSpPr>
            <p:nvPr/>
          </p:nvSpPr>
          <p:spPr bwMode="auto">
            <a:xfrm>
              <a:off x="913011" y="764704"/>
              <a:ext cx="2806701"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293"/>
            <p:cNvSpPr>
              <a:spLocks noChangeArrowheads="1"/>
            </p:cNvSpPr>
            <p:nvPr/>
          </p:nvSpPr>
          <p:spPr bwMode="auto">
            <a:xfrm>
              <a:off x="2306836" y="3182467"/>
              <a:ext cx="26988" cy="857250"/>
            </a:xfrm>
            <a:prstGeom prst="rect">
              <a:avLst/>
            </a:prstGeom>
            <a:solidFill>
              <a:srgbClr val="2F5E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94"/>
            <p:cNvSpPr>
              <a:spLocks/>
            </p:cNvSpPr>
            <p:nvPr/>
          </p:nvSpPr>
          <p:spPr bwMode="auto">
            <a:xfrm>
              <a:off x="2316361" y="4023842"/>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95"/>
            <p:cNvSpPr>
              <a:spLocks/>
            </p:cNvSpPr>
            <p:nvPr/>
          </p:nvSpPr>
          <p:spPr bwMode="auto">
            <a:xfrm>
              <a:off x="2021086" y="3652367"/>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96"/>
            <p:cNvSpPr>
              <a:spLocks/>
            </p:cNvSpPr>
            <p:nvPr/>
          </p:nvSpPr>
          <p:spPr bwMode="auto">
            <a:xfrm>
              <a:off x="2300486" y="3696817"/>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97"/>
            <p:cNvSpPr>
              <a:spLocks/>
            </p:cNvSpPr>
            <p:nvPr/>
          </p:nvSpPr>
          <p:spPr bwMode="auto">
            <a:xfrm>
              <a:off x="1694061" y="4031779"/>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98"/>
            <p:cNvSpPr>
              <a:spLocks/>
            </p:cNvSpPr>
            <p:nvPr/>
          </p:nvSpPr>
          <p:spPr bwMode="auto">
            <a:xfrm>
              <a:off x="1554361" y="3595217"/>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99"/>
            <p:cNvSpPr>
              <a:spLocks/>
            </p:cNvSpPr>
            <p:nvPr/>
          </p:nvSpPr>
          <p:spPr bwMode="auto">
            <a:xfrm>
              <a:off x="1679774" y="3657129"/>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300"/>
            <p:cNvSpPr>
              <a:spLocks/>
            </p:cNvSpPr>
            <p:nvPr/>
          </p:nvSpPr>
          <p:spPr bwMode="auto">
            <a:xfrm>
              <a:off x="1557536" y="3584104"/>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301"/>
            <p:cNvSpPr>
              <a:spLocks/>
            </p:cNvSpPr>
            <p:nvPr/>
          </p:nvSpPr>
          <p:spPr bwMode="auto">
            <a:xfrm>
              <a:off x="2019499" y="3182467"/>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02"/>
            <p:cNvSpPr>
              <a:spLocks/>
            </p:cNvSpPr>
            <p:nvPr/>
          </p:nvSpPr>
          <p:spPr bwMode="auto">
            <a:xfrm>
              <a:off x="2729112" y="3439642"/>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03"/>
            <p:cNvSpPr>
              <a:spLocks/>
            </p:cNvSpPr>
            <p:nvPr/>
          </p:nvSpPr>
          <p:spPr bwMode="auto">
            <a:xfrm>
              <a:off x="2706887" y="3709517"/>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4"/>
            <p:cNvSpPr>
              <a:spLocks/>
            </p:cNvSpPr>
            <p:nvPr/>
          </p:nvSpPr>
          <p:spPr bwMode="auto">
            <a:xfrm>
              <a:off x="2035374" y="3631729"/>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05"/>
            <p:cNvSpPr>
              <a:spLocks/>
            </p:cNvSpPr>
            <p:nvPr/>
          </p:nvSpPr>
          <p:spPr bwMode="auto">
            <a:xfrm>
              <a:off x="2714824" y="3239617"/>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06"/>
            <p:cNvSpPr>
              <a:spLocks/>
            </p:cNvSpPr>
            <p:nvPr/>
          </p:nvSpPr>
          <p:spPr bwMode="auto">
            <a:xfrm>
              <a:off x="2725937" y="3682529"/>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7"/>
            <p:cNvSpPr>
              <a:spLocks/>
            </p:cNvSpPr>
            <p:nvPr/>
          </p:nvSpPr>
          <p:spPr bwMode="auto">
            <a:xfrm>
              <a:off x="2719587" y="3976217"/>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08"/>
            <p:cNvSpPr>
              <a:spLocks/>
            </p:cNvSpPr>
            <p:nvPr/>
          </p:nvSpPr>
          <p:spPr bwMode="auto">
            <a:xfrm>
              <a:off x="3024387" y="3452342"/>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9"/>
            <p:cNvSpPr>
              <a:spLocks/>
            </p:cNvSpPr>
            <p:nvPr/>
          </p:nvSpPr>
          <p:spPr bwMode="auto">
            <a:xfrm>
              <a:off x="3092649" y="2964979"/>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10"/>
            <p:cNvSpPr>
              <a:spLocks/>
            </p:cNvSpPr>
            <p:nvPr/>
          </p:nvSpPr>
          <p:spPr bwMode="auto">
            <a:xfrm>
              <a:off x="3300612" y="2364904"/>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11"/>
            <p:cNvSpPr>
              <a:spLocks/>
            </p:cNvSpPr>
            <p:nvPr/>
          </p:nvSpPr>
          <p:spPr bwMode="auto">
            <a:xfrm>
              <a:off x="2998987" y="2634779"/>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12"/>
            <p:cNvSpPr>
              <a:spLocks/>
            </p:cNvSpPr>
            <p:nvPr/>
          </p:nvSpPr>
          <p:spPr bwMode="auto">
            <a:xfrm>
              <a:off x="2719587" y="2634779"/>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13"/>
            <p:cNvSpPr>
              <a:spLocks/>
            </p:cNvSpPr>
            <p:nvPr/>
          </p:nvSpPr>
          <p:spPr bwMode="auto">
            <a:xfrm>
              <a:off x="2317949" y="3172942"/>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14"/>
            <p:cNvSpPr>
              <a:spLocks/>
            </p:cNvSpPr>
            <p:nvPr/>
          </p:nvSpPr>
          <p:spPr bwMode="auto">
            <a:xfrm>
              <a:off x="2729112" y="3228504"/>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15"/>
            <p:cNvSpPr>
              <a:spLocks/>
            </p:cNvSpPr>
            <p:nvPr/>
          </p:nvSpPr>
          <p:spPr bwMode="auto">
            <a:xfrm>
              <a:off x="2733874" y="2958629"/>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16"/>
            <p:cNvSpPr>
              <a:spLocks/>
            </p:cNvSpPr>
            <p:nvPr/>
          </p:nvSpPr>
          <p:spPr bwMode="auto">
            <a:xfrm>
              <a:off x="2638624" y="2739554"/>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17"/>
            <p:cNvSpPr>
              <a:spLocks/>
            </p:cNvSpPr>
            <p:nvPr/>
          </p:nvSpPr>
          <p:spPr bwMode="auto">
            <a:xfrm>
              <a:off x="2303661" y="2747492"/>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18"/>
            <p:cNvSpPr>
              <a:spLocks/>
            </p:cNvSpPr>
            <p:nvPr/>
          </p:nvSpPr>
          <p:spPr bwMode="auto">
            <a:xfrm>
              <a:off x="2276674" y="2072804"/>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solidFill>
              <a:srgbClr val="3CC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319"/>
            <p:cNvSpPr>
              <a:spLocks/>
            </p:cNvSpPr>
            <p:nvPr/>
          </p:nvSpPr>
          <p:spPr bwMode="auto">
            <a:xfrm>
              <a:off x="2322712" y="2723679"/>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solidFill>
              <a:srgbClr val="3CC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320"/>
            <p:cNvSpPr>
              <a:spLocks/>
            </p:cNvSpPr>
            <p:nvPr/>
          </p:nvSpPr>
          <p:spPr bwMode="auto">
            <a:xfrm>
              <a:off x="1846461" y="2755429"/>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321"/>
            <p:cNvSpPr>
              <a:spLocks/>
            </p:cNvSpPr>
            <p:nvPr/>
          </p:nvSpPr>
          <p:spPr bwMode="auto">
            <a:xfrm>
              <a:off x="1551186" y="3058642"/>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322"/>
            <p:cNvSpPr>
              <a:spLocks/>
            </p:cNvSpPr>
            <p:nvPr/>
          </p:nvSpPr>
          <p:spPr bwMode="auto">
            <a:xfrm>
              <a:off x="1557536" y="3177704"/>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23"/>
            <p:cNvSpPr>
              <a:spLocks/>
            </p:cNvSpPr>
            <p:nvPr/>
          </p:nvSpPr>
          <p:spPr bwMode="auto">
            <a:xfrm>
              <a:off x="1844874" y="3058642"/>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24"/>
            <p:cNvSpPr>
              <a:spLocks/>
            </p:cNvSpPr>
            <p:nvPr/>
          </p:nvSpPr>
          <p:spPr bwMode="auto">
            <a:xfrm>
              <a:off x="1163836" y="2768129"/>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5"/>
            <p:cNvSpPr>
              <a:spLocks/>
            </p:cNvSpPr>
            <p:nvPr/>
          </p:nvSpPr>
          <p:spPr bwMode="auto">
            <a:xfrm>
              <a:off x="990799" y="1925167"/>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26"/>
            <p:cNvSpPr>
              <a:spLocks/>
            </p:cNvSpPr>
            <p:nvPr/>
          </p:nvSpPr>
          <p:spPr bwMode="auto">
            <a:xfrm>
              <a:off x="997149" y="1923579"/>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27"/>
            <p:cNvSpPr>
              <a:spLocks/>
            </p:cNvSpPr>
            <p:nvPr/>
          </p:nvSpPr>
          <p:spPr bwMode="auto">
            <a:xfrm>
              <a:off x="1160661" y="2241079"/>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28"/>
            <p:cNvSpPr>
              <a:spLocks/>
            </p:cNvSpPr>
            <p:nvPr/>
          </p:nvSpPr>
          <p:spPr bwMode="auto">
            <a:xfrm>
              <a:off x="1371799" y="2229967"/>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29"/>
            <p:cNvSpPr>
              <a:spLocks/>
            </p:cNvSpPr>
            <p:nvPr/>
          </p:nvSpPr>
          <p:spPr bwMode="auto">
            <a:xfrm>
              <a:off x="1763911" y="2461742"/>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30"/>
            <p:cNvSpPr>
              <a:spLocks/>
            </p:cNvSpPr>
            <p:nvPr/>
          </p:nvSpPr>
          <p:spPr bwMode="auto">
            <a:xfrm>
              <a:off x="1778199" y="2453804"/>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31"/>
            <p:cNvSpPr>
              <a:spLocks/>
            </p:cNvSpPr>
            <p:nvPr/>
          </p:nvSpPr>
          <p:spPr bwMode="auto">
            <a:xfrm>
              <a:off x="1716286" y="2145829"/>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32"/>
            <p:cNvSpPr>
              <a:spLocks/>
            </p:cNvSpPr>
            <p:nvPr/>
          </p:nvSpPr>
          <p:spPr bwMode="auto">
            <a:xfrm>
              <a:off x="1170186" y="2449042"/>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33"/>
            <p:cNvSpPr>
              <a:spLocks/>
            </p:cNvSpPr>
            <p:nvPr/>
          </p:nvSpPr>
          <p:spPr bwMode="auto">
            <a:xfrm>
              <a:off x="1174949" y="2745904"/>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34"/>
            <p:cNvSpPr>
              <a:spLocks/>
            </p:cNvSpPr>
            <p:nvPr/>
          </p:nvSpPr>
          <p:spPr bwMode="auto">
            <a:xfrm>
              <a:off x="1859161" y="2958629"/>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335"/>
            <p:cNvSpPr>
              <a:spLocks/>
            </p:cNvSpPr>
            <p:nvPr/>
          </p:nvSpPr>
          <p:spPr bwMode="auto">
            <a:xfrm>
              <a:off x="3003749" y="2361729"/>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336"/>
            <p:cNvSpPr>
              <a:spLocks/>
            </p:cNvSpPr>
            <p:nvPr/>
          </p:nvSpPr>
          <p:spPr bwMode="auto">
            <a:xfrm>
              <a:off x="2646562" y="2623667"/>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337"/>
            <p:cNvSpPr>
              <a:spLocks/>
            </p:cNvSpPr>
            <p:nvPr/>
          </p:nvSpPr>
          <p:spPr bwMode="auto">
            <a:xfrm>
              <a:off x="3548262" y="1604492"/>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338"/>
            <p:cNvSpPr>
              <a:spLocks/>
            </p:cNvSpPr>
            <p:nvPr/>
          </p:nvSpPr>
          <p:spPr bwMode="auto">
            <a:xfrm>
              <a:off x="3133924" y="1121892"/>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39"/>
            <p:cNvSpPr>
              <a:spLocks/>
            </p:cNvSpPr>
            <p:nvPr/>
          </p:nvSpPr>
          <p:spPr bwMode="auto">
            <a:xfrm>
              <a:off x="3216474" y="1602904"/>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40"/>
            <p:cNvSpPr>
              <a:spLocks/>
            </p:cNvSpPr>
            <p:nvPr/>
          </p:nvSpPr>
          <p:spPr bwMode="auto">
            <a:xfrm>
              <a:off x="2865637" y="1855317"/>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41"/>
            <p:cNvSpPr>
              <a:spLocks/>
            </p:cNvSpPr>
            <p:nvPr/>
          </p:nvSpPr>
          <p:spPr bwMode="auto">
            <a:xfrm>
              <a:off x="2287786" y="2072804"/>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42"/>
            <p:cNvSpPr>
              <a:spLocks/>
            </p:cNvSpPr>
            <p:nvPr/>
          </p:nvSpPr>
          <p:spPr bwMode="auto">
            <a:xfrm>
              <a:off x="1727399" y="2079154"/>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43"/>
            <p:cNvSpPr>
              <a:spLocks/>
            </p:cNvSpPr>
            <p:nvPr/>
          </p:nvSpPr>
          <p:spPr bwMode="auto">
            <a:xfrm>
              <a:off x="1001911" y="1918817"/>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44"/>
            <p:cNvSpPr>
              <a:spLocks/>
            </p:cNvSpPr>
            <p:nvPr/>
          </p:nvSpPr>
          <p:spPr bwMode="auto">
            <a:xfrm>
              <a:off x="1378149" y="2145829"/>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45"/>
            <p:cNvSpPr>
              <a:spLocks/>
            </p:cNvSpPr>
            <p:nvPr/>
          </p:nvSpPr>
          <p:spPr bwMode="auto">
            <a:xfrm>
              <a:off x="1773436" y="2152179"/>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46"/>
            <p:cNvSpPr>
              <a:spLocks/>
            </p:cNvSpPr>
            <p:nvPr/>
          </p:nvSpPr>
          <p:spPr bwMode="auto">
            <a:xfrm>
              <a:off x="1773436" y="2085504"/>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47"/>
            <p:cNvSpPr>
              <a:spLocks/>
            </p:cNvSpPr>
            <p:nvPr/>
          </p:nvSpPr>
          <p:spPr bwMode="auto">
            <a:xfrm>
              <a:off x="2300486" y="1855317"/>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48"/>
            <p:cNvSpPr>
              <a:spLocks/>
            </p:cNvSpPr>
            <p:nvPr/>
          </p:nvSpPr>
          <p:spPr bwMode="auto">
            <a:xfrm>
              <a:off x="2864049" y="2168054"/>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49"/>
            <p:cNvSpPr>
              <a:spLocks/>
            </p:cNvSpPr>
            <p:nvPr/>
          </p:nvSpPr>
          <p:spPr bwMode="auto">
            <a:xfrm>
              <a:off x="2616399" y="1496542"/>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50"/>
            <p:cNvSpPr>
              <a:spLocks/>
            </p:cNvSpPr>
            <p:nvPr/>
          </p:nvSpPr>
          <p:spPr bwMode="auto">
            <a:xfrm>
              <a:off x="2613224" y="1123479"/>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51"/>
            <p:cNvSpPr>
              <a:spLocks/>
            </p:cNvSpPr>
            <p:nvPr/>
          </p:nvSpPr>
          <p:spPr bwMode="auto">
            <a:xfrm>
              <a:off x="990799" y="1345729"/>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52"/>
            <p:cNvSpPr>
              <a:spLocks/>
            </p:cNvSpPr>
            <p:nvPr/>
          </p:nvSpPr>
          <p:spPr bwMode="auto">
            <a:xfrm>
              <a:off x="1236861" y="1334617"/>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53"/>
            <p:cNvSpPr>
              <a:spLocks/>
            </p:cNvSpPr>
            <p:nvPr/>
          </p:nvSpPr>
          <p:spPr bwMode="auto">
            <a:xfrm>
              <a:off x="1640086" y="1863254"/>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54"/>
            <p:cNvSpPr>
              <a:spLocks/>
            </p:cNvSpPr>
            <p:nvPr/>
          </p:nvSpPr>
          <p:spPr bwMode="auto">
            <a:xfrm>
              <a:off x="1624211" y="1872779"/>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55"/>
            <p:cNvSpPr>
              <a:spLocks/>
            </p:cNvSpPr>
            <p:nvPr/>
          </p:nvSpPr>
          <p:spPr bwMode="auto">
            <a:xfrm>
              <a:off x="1367036" y="1866429"/>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56"/>
            <p:cNvSpPr>
              <a:spLocks/>
            </p:cNvSpPr>
            <p:nvPr/>
          </p:nvSpPr>
          <p:spPr bwMode="auto">
            <a:xfrm>
              <a:off x="1224161" y="982192"/>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57"/>
            <p:cNvSpPr>
              <a:spLocks/>
            </p:cNvSpPr>
            <p:nvPr/>
          </p:nvSpPr>
          <p:spPr bwMode="auto">
            <a:xfrm>
              <a:off x="1657549" y="986954"/>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58"/>
            <p:cNvSpPr>
              <a:spLocks/>
            </p:cNvSpPr>
            <p:nvPr/>
          </p:nvSpPr>
          <p:spPr bwMode="auto">
            <a:xfrm>
              <a:off x="1624211" y="1537817"/>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59"/>
            <p:cNvSpPr>
              <a:spLocks/>
            </p:cNvSpPr>
            <p:nvPr/>
          </p:nvSpPr>
          <p:spPr bwMode="auto">
            <a:xfrm>
              <a:off x="1006674" y="1863254"/>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60"/>
            <p:cNvSpPr>
              <a:spLocks/>
            </p:cNvSpPr>
            <p:nvPr/>
          </p:nvSpPr>
          <p:spPr bwMode="auto">
            <a:xfrm>
              <a:off x="2132211" y="1491779"/>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61"/>
            <p:cNvSpPr>
              <a:spLocks/>
            </p:cNvSpPr>
            <p:nvPr/>
          </p:nvSpPr>
          <p:spPr bwMode="auto">
            <a:xfrm>
              <a:off x="2427487" y="820267"/>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62"/>
            <p:cNvSpPr>
              <a:spLocks/>
            </p:cNvSpPr>
            <p:nvPr/>
          </p:nvSpPr>
          <p:spPr bwMode="auto">
            <a:xfrm>
              <a:off x="1662311" y="817092"/>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63"/>
            <p:cNvSpPr>
              <a:spLocks/>
            </p:cNvSpPr>
            <p:nvPr/>
          </p:nvSpPr>
          <p:spPr bwMode="auto">
            <a:xfrm>
              <a:off x="2421137" y="826617"/>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64"/>
            <p:cNvSpPr>
              <a:spLocks/>
            </p:cNvSpPr>
            <p:nvPr/>
          </p:nvSpPr>
          <p:spPr bwMode="auto">
            <a:xfrm>
              <a:off x="2108399" y="839317"/>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65"/>
            <p:cNvSpPr>
              <a:spLocks/>
            </p:cNvSpPr>
            <p:nvPr/>
          </p:nvSpPr>
          <p:spPr bwMode="auto">
            <a:xfrm>
              <a:off x="1613099" y="990129"/>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66"/>
            <p:cNvSpPr>
              <a:spLocks/>
            </p:cNvSpPr>
            <p:nvPr/>
          </p:nvSpPr>
          <p:spPr bwMode="auto">
            <a:xfrm>
              <a:off x="2611637" y="1499717"/>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67"/>
            <p:cNvSpPr>
              <a:spLocks/>
            </p:cNvSpPr>
            <p:nvPr/>
          </p:nvSpPr>
          <p:spPr bwMode="auto">
            <a:xfrm>
              <a:off x="2127449" y="1547342"/>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68"/>
            <p:cNvSpPr>
              <a:spLocks/>
            </p:cNvSpPr>
            <p:nvPr/>
          </p:nvSpPr>
          <p:spPr bwMode="auto">
            <a:xfrm>
              <a:off x="2278261" y="1509242"/>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69"/>
            <p:cNvSpPr>
              <a:spLocks/>
            </p:cNvSpPr>
            <p:nvPr/>
          </p:nvSpPr>
          <p:spPr bwMode="auto">
            <a:xfrm>
              <a:off x="2630687" y="1498129"/>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70"/>
            <p:cNvSpPr>
              <a:spLocks/>
            </p:cNvSpPr>
            <p:nvPr/>
          </p:nvSpPr>
          <p:spPr bwMode="auto">
            <a:xfrm>
              <a:off x="3211712" y="1866429"/>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71"/>
            <p:cNvSpPr>
              <a:spLocks/>
            </p:cNvSpPr>
            <p:nvPr/>
          </p:nvSpPr>
          <p:spPr bwMode="auto">
            <a:xfrm>
              <a:off x="3010099" y="1883892"/>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72"/>
            <p:cNvSpPr>
              <a:spLocks/>
            </p:cNvSpPr>
            <p:nvPr/>
          </p:nvSpPr>
          <p:spPr bwMode="auto">
            <a:xfrm>
              <a:off x="2284611" y="2085504"/>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solidFill>
              <a:srgbClr val="3CCC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73"/>
            <p:cNvSpPr>
              <a:spLocks/>
            </p:cNvSpPr>
            <p:nvPr/>
          </p:nvSpPr>
          <p:spPr bwMode="auto">
            <a:xfrm>
              <a:off x="2630687" y="2163292"/>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74"/>
            <p:cNvSpPr>
              <a:spLocks/>
            </p:cNvSpPr>
            <p:nvPr/>
          </p:nvSpPr>
          <p:spPr bwMode="auto">
            <a:xfrm>
              <a:off x="2311599" y="2733204"/>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75"/>
            <p:cNvSpPr>
              <a:spLocks/>
            </p:cNvSpPr>
            <p:nvPr/>
          </p:nvSpPr>
          <p:spPr bwMode="auto">
            <a:xfrm>
              <a:off x="2311599" y="3206279"/>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76"/>
            <p:cNvSpPr>
              <a:spLocks/>
            </p:cNvSpPr>
            <p:nvPr/>
          </p:nvSpPr>
          <p:spPr bwMode="auto">
            <a:xfrm>
              <a:off x="1767086" y="2472854"/>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solidFill>
              <a:srgbClr val="2F5E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Oval 378"/>
            <p:cNvSpPr>
              <a:spLocks noChangeArrowheads="1"/>
            </p:cNvSpPr>
            <p:nvPr/>
          </p:nvSpPr>
          <p:spPr bwMode="auto">
            <a:xfrm>
              <a:off x="1046361" y="263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Oval 379"/>
            <p:cNvSpPr>
              <a:spLocks noChangeArrowheads="1"/>
            </p:cNvSpPr>
            <p:nvPr/>
          </p:nvSpPr>
          <p:spPr bwMode="auto">
            <a:xfrm>
              <a:off x="2192536" y="390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Oval 380"/>
            <p:cNvSpPr>
              <a:spLocks noChangeArrowheads="1"/>
            </p:cNvSpPr>
            <p:nvPr/>
          </p:nvSpPr>
          <p:spPr bwMode="auto">
            <a:xfrm>
              <a:off x="1945678" y="1977641"/>
              <a:ext cx="840584" cy="840584"/>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Oval 381"/>
            <p:cNvSpPr>
              <a:spLocks noChangeArrowheads="1"/>
            </p:cNvSpPr>
            <p:nvPr/>
          </p:nvSpPr>
          <p:spPr bwMode="auto">
            <a:xfrm>
              <a:off x="3466980" y="2224410"/>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Oval 382"/>
            <p:cNvSpPr>
              <a:spLocks noChangeArrowheads="1"/>
            </p:cNvSpPr>
            <p:nvPr/>
          </p:nvSpPr>
          <p:spPr bwMode="auto">
            <a:xfrm>
              <a:off x="1551186" y="869479"/>
              <a:ext cx="260350"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Oval 383"/>
            <p:cNvSpPr>
              <a:spLocks noChangeArrowheads="1"/>
            </p:cNvSpPr>
            <p:nvPr/>
          </p:nvSpPr>
          <p:spPr bwMode="auto">
            <a:xfrm>
              <a:off x="1549599" y="1787054"/>
              <a:ext cx="185738" cy="185738"/>
            </a:xfrm>
            <a:prstGeom prst="ellipse">
              <a:avLst/>
            </a:prstGeom>
            <a:solidFill>
              <a:srgbClr val="2F5EB0"/>
            </a:solidFill>
            <a:ln>
              <a:noFill/>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10" name="Oval 384"/>
            <p:cNvSpPr>
              <a:spLocks noChangeArrowheads="1"/>
            </p:cNvSpPr>
            <p:nvPr/>
          </p:nvSpPr>
          <p:spPr bwMode="auto">
            <a:xfrm>
              <a:off x="913011" y="1834679"/>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Oval 385"/>
            <p:cNvSpPr>
              <a:spLocks noChangeArrowheads="1"/>
            </p:cNvSpPr>
            <p:nvPr/>
          </p:nvSpPr>
          <p:spPr bwMode="auto">
            <a:xfrm>
              <a:off x="1147961" y="1253654"/>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Oval 386"/>
            <p:cNvSpPr>
              <a:spLocks noChangeArrowheads="1"/>
            </p:cNvSpPr>
            <p:nvPr/>
          </p:nvSpPr>
          <p:spPr bwMode="auto">
            <a:xfrm>
              <a:off x="2527499" y="1413992"/>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Oval 387"/>
            <p:cNvSpPr>
              <a:spLocks noChangeArrowheads="1"/>
            </p:cNvSpPr>
            <p:nvPr/>
          </p:nvSpPr>
          <p:spPr bwMode="auto">
            <a:xfrm>
              <a:off x="3472062" y="150765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Oval 388"/>
            <p:cNvSpPr>
              <a:spLocks noChangeArrowheads="1"/>
            </p:cNvSpPr>
            <p:nvPr/>
          </p:nvSpPr>
          <p:spPr bwMode="auto">
            <a:xfrm>
              <a:off x="2921199" y="255381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Oval 389"/>
            <p:cNvSpPr>
              <a:spLocks noChangeArrowheads="1"/>
            </p:cNvSpPr>
            <p:nvPr/>
          </p:nvSpPr>
          <p:spPr bwMode="auto">
            <a:xfrm>
              <a:off x="3137099" y="1775942"/>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Oval 390"/>
            <p:cNvSpPr>
              <a:spLocks noChangeArrowheads="1"/>
            </p:cNvSpPr>
            <p:nvPr/>
          </p:nvSpPr>
          <p:spPr bwMode="auto">
            <a:xfrm>
              <a:off x="1473399" y="349996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Oval 391"/>
            <p:cNvSpPr>
              <a:spLocks noChangeArrowheads="1"/>
            </p:cNvSpPr>
            <p:nvPr/>
          </p:nvSpPr>
          <p:spPr bwMode="auto">
            <a:xfrm>
              <a:off x="2981524" y="3350742"/>
              <a:ext cx="188913" cy="188913"/>
            </a:xfrm>
            <a:prstGeom prst="ellipse">
              <a:avLst/>
            </a:prstGeom>
            <a:solidFill>
              <a:srgbClr val="2F5EB0"/>
            </a:solidFill>
            <a:ln>
              <a:noFill/>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18" name="Oval 392"/>
            <p:cNvSpPr>
              <a:spLocks noChangeArrowheads="1"/>
            </p:cNvSpPr>
            <p:nvPr/>
          </p:nvSpPr>
          <p:spPr bwMode="auto">
            <a:xfrm>
              <a:off x="2070299" y="149177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Oval 393"/>
            <p:cNvSpPr>
              <a:spLocks noChangeArrowheads="1"/>
            </p:cNvSpPr>
            <p:nvPr/>
          </p:nvSpPr>
          <p:spPr bwMode="auto">
            <a:xfrm>
              <a:off x="1316236" y="2175992"/>
              <a:ext cx="133350" cy="133350"/>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Oval 394"/>
            <p:cNvSpPr>
              <a:spLocks noChangeArrowheads="1"/>
            </p:cNvSpPr>
            <p:nvPr/>
          </p:nvSpPr>
          <p:spPr bwMode="auto">
            <a:xfrm>
              <a:off x="1667074" y="2087092"/>
              <a:ext cx="133350" cy="1365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Oval 395"/>
            <p:cNvSpPr>
              <a:spLocks noChangeArrowheads="1"/>
            </p:cNvSpPr>
            <p:nvPr/>
          </p:nvSpPr>
          <p:spPr bwMode="auto">
            <a:xfrm>
              <a:off x="2814837" y="2096617"/>
              <a:ext cx="134938" cy="134938"/>
            </a:xfrm>
            <a:prstGeom prst="ellipse">
              <a:avLst/>
            </a:prstGeom>
            <a:solidFill>
              <a:srgbClr val="2F5EB0"/>
            </a:solidFill>
            <a:ln>
              <a:noFill/>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23" name="Oval 397"/>
            <p:cNvSpPr>
              <a:spLocks noChangeArrowheads="1"/>
            </p:cNvSpPr>
            <p:nvPr/>
          </p:nvSpPr>
          <p:spPr bwMode="auto">
            <a:xfrm>
              <a:off x="2365574" y="764704"/>
              <a:ext cx="134938" cy="134938"/>
            </a:xfrm>
            <a:prstGeom prst="ellipse">
              <a:avLst/>
            </a:prstGeom>
            <a:solidFill>
              <a:srgbClr val="2F5EB0"/>
            </a:solidFill>
            <a:ln>
              <a:noFill/>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24" name="Oval 398"/>
            <p:cNvSpPr>
              <a:spLocks noChangeArrowheads="1"/>
            </p:cNvSpPr>
            <p:nvPr/>
          </p:nvSpPr>
          <p:spPr bwMode="auto">
            <a:xfrm>
              <a:off x="3078362" y="1071092"/>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Oval 399"/>
            <p:cNvSpPr>
              <a:spLocks noChangeArrowheads="1"/>
            </p:cNvSpPr>
            <p:nvPr/>
          </p:nvSpPr>
          <p:spPr bwMode="auto">
            <a:xfrm>
              <a:off x="3279974" y="2903067"/>
              <a:ext cx="134938"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Oval 400"/>
            <p:cNvSpPr>
              <a:spLocks noChangeArrowheads="1"/>
            </p:cNvSpPr>
            <p:nvPr/>
          </p:nvSpPr>
          <p:spPr bwMode="auto">
            <a:xfrm>
              <a:off x="2938662" y="391112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Oval 401"/>
            <p:cNvSpPr>
              <a:spLocks noChangeArrowheads="1"/>
            </p:cNvSpPr>
            <p:nvPr/>
          </p:nvSpPr>
          <p:spPr bwMode="auto">
            <a:xfrm>
              <a:off x="2648149" y="3982567"/>
              <a:ext cx="136525"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Oval 402"/>
            <p:cNvSpPr>
              <a:spLocks noChangeArrowheads="1"/>
            </p:cNvSpPr>
            <p:nvPr/>
          </p:nvSpPr>
          <p:spPr bwMode="auto">
            <a:xfrm>
              <a:off x="1628974" y="3988917"/>
              <a:ext cx="134938" cy="133350"/>
            </a:xfrm>
            <a:prstGeom prst="ellipse">
              <a:avLst/>
            </a:prstGeom>
            <a:solidFill>
              <a:srgbClr val="2F5EB0"/>
            </a:solidFill>
            <a:ln>
              <a:noFill/>
            </a:ln>
            <a:effectLst>
              <a:innerShdw blurRad="63500" dist="50800" dir="13500000">
                <a:prstClr val="black">
                  <a:alpha val="50000"/>
                </a:prstClr>
              </a:innerShdw>
            </a:effectLst>
            <a:extLst/>
          </p:spPr>
          <p:txBody>
            <a:bodyPr vert="horz" wrap="square" lIns="91440" tIns="45720" rIns="91440" bIns="45720" numCol="1" anchor="t" anchorCtr="0" compatLnSpc="1">
              <a:prstTxWarp prst="textNoShape">
                <a:avLst/>
              </a:prstTxWarp>
            </a:bodyPr>
            <a:lstStyle/>
            <a:p>
              <a:endParaRPr lang="zh-CN" altLang="en-US"/>
            </a:p>
          </p:txBody>
        </p:sp>
        <p:sp>
          <p:nvSpPr>
            <p:cNvPr id="129" name="Oval 403"/>
            <p:cNvSpPr>
              <a:spLocks noChangeArrowheads="1"/>
            </p:cNvSpPr>
            <p:nvPr/>
          </p:nvSpPr>
          <p:spPr bwMode="auto">
            <a:xfrm>
              <a:off x="1770261" y="2964979"/>
              <a:ext cx="188913"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Oval 404"/>
            <p:cNvSpPr>
              <a:spLocks noChangeArrowheads="1"/>
            </p:cNvSpPr>
            <p:nvPr/>
          </p:nvSpPr>
          <p:spPr bwMode="auto">
            <a:xfrm>
              <a:off x="2640212" y="3139604"/>
              <a:ext cx="185738" cy="18891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Oval 405"/>
            <p:cNvSpPr>
              <a:spLocks noChangeArrowheads="1"/>
            </p:cNvSpPr>
            <p:nvPr/>
          </p:nvSpPr>
          <p:spPr bwMode="auto">
            <a:xfrm>
              <a:off x="2648149" y="3606329"/>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Oval 406"/>
            <p:cNvSpPr>
              <a:spLocks noChangeArrowheads="1"/>
            </p:cNvSpPr>
            <p:nvPr/>
          </p:nvSpPr>
          <p:spPr bwMode="auto">
            <a:xfrm>
              <a:off x="1946474" y="3561879"/>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Oval 407"/>
            <p:cNvSpPr>
              <a:spLocks noChangeArrowheads="1"/>
            </p:cNvSpPr>
            <p:nvPr/>
          </p:nvSpPr>
          <p:spPr bwMode="auto">
            <a:xfrm>
              <a:off x="1694061" y="237760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Oval 128"/>
            <p:cNvSpPr>
              <a:spLocks noChangeArrowheads="1"/>
            </p:cNvSpPr>
            <p:nvPr/>
          </p:nvSpPr>
          <p:spPr bwMode="auto">
            <a:xfrm>
              <a:off x="2144911" y="3002424"/>
              <a:ext cx="339725" cy="3397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7393731" y="1630597"/>
            <a:ext cx="546935" cy="546935"/>
            <a:chOff x="7393731" y="1630597"/>
            <a:chExt cx="546935" cy="546935"/>
          </a:xfrm>
          <a:effectLst>
            <a:outerShdw blurRad="50800" dist="38100" dir="2700000" algn="tl" rotWithShape="0">
              <a:prstClr val="black">
                <a:alpha val="40000"/>
              </a:prstClr>
            </a:outerShdw>
          </a:effectLst>
        </p:grpSpPr>
        <p:sp>
          <p:nvSpPr>
            <p:cNvPr id="157" name="椭圆 156"/>
            <p:cNvSpPr/>
            <p:nvPr/>
          </p:nvSpPr>
          <p:spPr>
            <a:xfrm>
              <a:off x="7393731" y="163059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58" name="标题 4"/>
            <p:cNvSpPr txBox="1">
              <a:spLocks/>
            </p:cNvSpPr>
            <p:nvPr/>
          </p:nvSpPr>
          <p:spPr>
            <a:xfrm>
              <a:off x="7422860" y="172517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01</a:t>
              </a:r>
            </a:p>
          </p:txBody>
        </p:sp>
      </p:grpSp>
      <p:sp>
        <p:nvSpPr>
          <p:cNvPr id="159" name="矩形 158"/>
          <p:cNvSpPr/>
          <p:nvPr/>
        </p:nvSpPr>
        <p:spPr>
          <a:xfrm>
            <a:off x="8179407" y="1746869"/>
            <a:ext cx="1285065" cy="369324"/>
          </a:xfrm>
          <a:prstGeom prst="rect">
            <a:avLst/>
          </a:prstGeom>
        </p:spPr>
        <p:txBody>
          <a:bodyPr wrap="square" lIns="91431" tIns="45716" rIns="91431" bIns="45716">
            <a:spAutoFit/>
          </a:bodyPr>
          <a:lstStyle/>
          <a:p>
            <a:pPr>
              <a:spcBef>
                <a:spcPct val="0"/>
              </a:spcBef>
              <a:buFont typeface="Arial" charset="0"/>
              <a:buNone/>
            </a:pPr>
            <a:r>
              <a:rPr lang="en-US" altLang="zh-CN"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PEC</a:t>
            </a:r>
            <a:r>
              <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导体</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 name="组合 7"/>
          <p:cNvGrpSpPr/>
          <p:nvPr/>
        </p:nvGrpSpPr>
        <p:grpSpPr>
          <a:xfrm>
            <a:off x="7710891" y="2808198"/>
            <a:ext cx="546935" cy="546935"/>
            <a:chOff x="7710891" y="2808198"/>
            <a:chExt cx="546935" cy="546935"/>
          </a:xfrm>
        </p:grpSpPr>
        <p:sp>
          <p:nvSpPr>
            <p:cNvPr id="161" name="椭圆 160"/>
            <p:cNvSpPr/>
            <p:nvPr/>
          </p:nvSpPr>
          <p:spPr>
            <a:xfrm>
              <a:off x="7710891" y="28081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62" name="标题 4"/>
            <p:cNvSpPr txBox="1">
              <a:spLocks/>
            </p:cNvSpPr>
            <p:nvPr/>
          </p:nvSpPr>
          <p:spPr>
            <a:xfrm>
              <a:off x="7740020" y="2902771"/>
              <a:ext cx="517805" cy="360041"/>
            </a:xfrm>
            <a:prstGeom prst="rect">
              <a:avLst/>
            </a:prstGeom>
            <a:ln>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a:t>
              </a:r>
              <a:r>
                <a:rPr lang="zh-CN" altLang="en-US" sz="1600" b="1" dirty="0" smtClean="0">
                  <a:solidFill>
                    <a:schemeClr val="bg1"/>
                  </a:solidFill>
                  <a:latin typeface="方正兰亭黑简体" panose="02000000000000000000" pitchFamily="2" charset="-122"/>
                  <a:ea typeface="方正兰亭黑简体" panose="02000000000000000000" pitchFamily="2" charset="-122"/>
                </a:rPr>
                <a:t>２</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grpSp>
      <p:sp>
        <p:nvSpPr>
          <p:cNvPr id="163" name="矩形 162"/>
          <p:cNvSpPr/>
          <p:nvPr/>
        </p:nvSpPr>
        <p:spPr>
          <a:xfrm>
            <a:off x="8379942" y="2895301"/>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多层媒质</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82" name="组合 181"/>
          <p:cNvGrpSpPr/>
          <p:nvPr/>
        </p:nvGrpSpPr>
        <p:grpSpPr>
          <a:xfrm>
            <a:off x="7321723" y="4032334"/>
            <a:ext cx="546935" cy="546935"/>
            <a:chOff x="7321723" y="4032334"/>
            <a:chExt cx="546935" cy="546935"/>
          </a:xfrm>
        </p:grpSpPr>
        <p:sp>
          <p:nvSpPr>
            <p:cNvPr id="165" name="椭圆 164"/>
            <p:cNvSpPr/>
            <p:nvPr/>
          </p:nvSpPr>
          <p:spPr>
            <a:xfrm>
              <a:off x="7321723" y="403233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66" name="标题 4"/>
            <p:cNvSpPr txBox="1">
              <a:spLocks/>
            </p:cNvSpPr>
            <p:nvPr/>
          </p:nvSpPr>
          <p:spPr>
            <a:xfrm>
              <a:off x="7350852" y="412690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a:t>
              </a:r>
              <a:r>
                <a:rPr lang="zh-CN" altLang="en-US" sz="1600" b="1" dirty="0" smtClean="0">
                  <a:solidFill>
                    <a:schemeClr val="bg1"/>
                  </a:solidFill>
                  <a:latin typeface="方正兰亭黑简体" panose="02000000000000000000" pitchFamily="2" charset="-122"/>
                  <a:ea typeface="方正兰亭黑简体" panose="02000000000000000000" pitchFamily="2" charset="-122"/>
                </a:rPr>
                <a:t>３</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grpSp>
      <p:sp>
        <p:nvSpPr>
          <p:cNvPr id="167" name="矩形 166"/>
          <p:cNvSpPr/>
          <p:nvPr/>
        </p:nvSpPr>
        <p:spPr>
          <a:xfrm>
            <a:off x="7975105" y="4134976"/>
            <a:ext cx="2758205" cy="369324"/>
          </a:xfrm>
          <a:prstGeom prst="rect">
            <a:avLst/>
          </a:prstGeom>
        </p:spPr>
        <p:txBody>
          <a:bodyPr wrap="square" lIns="91431" tIns="45716" rIns="91431" bIns="45716">
            <a:spAutoFit/>
          </a:bodyPr>
          <a:lstStyle/>
          <a:p>
            <a:pPr>
              <a:spcBef>
                <a:spcPct val="0"/>
              </a:spcBef>
              <a:buFont typeface="Arial" charset="0"/>
              <a:buNone/>
            </a:pPr>
            <a:r>
              <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介质谐振</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83" name="组合 182"/>
          <p:cNvGrpSpPr/>
          <p:nvPr/>
        </p:nvGrpSpPr>
        <p:grpSpPr>
          <a:xfrm>
            <a:off x="4045892" y="2263314"/>
            <a:ext cx="546935" cy="546935"/>
            <a:chOff x="4110492" y="1656070"/>
            <a:chExt cx="546935" cy="546935"/>
          </a:xfrm>
        </p:grpSpPr>
        <p:sp>
          <p:nvSpPr>
            <p:cNvPr id="169" name="椭圆 168"/>
            <p:cNvSpPr/>
            <p:nvPr/>
          </p:nvSpPr>
          <p:spPr>
            <a:xfrm>
              <a:off x="4110492" y="1656070"/>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0" name="标题 4"/>
            <p:cNvSpPr txBox="1">
              <a:spLocks/>
            </p:cNvSpPr>
            <p:nvPr/>
          </p:nvSpPr>
          <p:spPr>
            <a:xfrm>
              <a:off x="4139621" y="175064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a:t>
              </a:r>
              <a:r>
                <a:rPr lang="zh-CN" altLang="en-US" sz="1600" b="1" dirty="0" smtClean="0">
                  <a:solidFill>
                    <a:schemeClr val="bg1"/>
                  </a:solidFill>
                  <a:latin typeface="方正兰亭黑简体" panose="02000000000000000000" pitchFamily="2" charset="-122"/>
                  <a:ea typeface="方正兰亭黑简体" panose="02000000000000000000" pitchFamily="2" charset="-122"/>
                </a:rPr>
                <a:t>４</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grpSp>
      <p:sp>
        <p:nvSpPr>
          <p:cNvPr id="171" name="矩形 170"/>
          <p:cNvSpPr/>
          <p:nvPr/>
        </p:nvSpPr>
        <p:spPr>
          <a:xfrm>
            <a:off x="1179492" y="2335094"/>
            <a:ext cx="2758205" cy="369324"/>
          </a:xfrm>
          <a:prstGeom prst="rect">
            <a:avLst/>
          </a:prstGeom>
        </p:spPr>
        <p:txBody>
          <a:bodyPr wrap="square" lIns="91431" tIns="45716" rIns="91431" bIns="45716">
            <a:spAutoFit/>
          </a:bodyPr>
          <a:lstStyle/>
          <a:p>
            <a:pPr algn="r">
              <a:spcBef>
                <a:spcPct val="0"/>
              </a:spcBef>
              <a:buFont typeface="Arial" charset="0"/>
              <a:buNone/>
            </a:pPr>
            <a:r>
              <a:rPr lang="en-US" altLang="zh-CN"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N</a:t>
            </a:r>
            <a:r>
              <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端口网络分析</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84" name="组合 183"/>
          <p:cNvGrpSpPr/>
          <p:nvPr/>
        </p:nvGrpSpPr>
        <p:grpSpPr>
          <a:xfrm>
            <a:off x="3947056" y="3882548"/>
            <a:ext cx="546935" cy="546935"/>
            <a:chOff x="3966476" y="2926741"/>
            <a:chExt cx="546935" cy="546935"/>
          </a:xfrm>
        </p:grpSpPr>
        <p:sp>
          <p:nvSpPr>
            <p:cNvPr id="173" name="椭圆 172"/>
            <p:cNvSpPr/>
            <p:nvPr/>
          </p:nvSpPr>
          <p:spPr>
            <a:xfrm>
              <a:off x="3966476" y="2926741"/>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4" name="标题 4"/>
            <p:cNvSpPr txBox="1">
              <a:spLocks/>
            </p:cNvSpPr>
            <p:nvPr/>
          </p:nvSpPr>
          <p:spPr>
            <a:xfrm>
              <a:off x="3995605" y="302131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smtClean="0">
                  <a:solidFill>
                    <a:schemeClr val="bg1"/>
                  </a:solidFill>
                  <a:latin typeface="方正兰亭黑简体" panose="02000000000000000000" pitchFamily="2" charset="-122"/>
                  <a:ea typeface="方正兰亭黑简体" panose="02000000000000000000" pitchFamily="2" charset="-122"/>
                </a:rPr>
                <a:t>0</a:t>
              </a:r>
              <a:r>
                <a:rPr lang="zh-CN" altLang="en-US" sz="1600" b="1" dirty="0" smtClean="0">
                  <a:solidFill>
                    <a:schemeClr val="bg1"/>
                  </a:solidFill>
                  <a:latin typeface="方正兰亭黑简体" panose="02000000000000000000" pitchFamily="2" charset="-122"/>
                  <a:ea typeface="方正兰亭黑简体" panose="02000000000000000000" pitchFamily="2" charset="-122"/>
                </a:rPr>
                <a:t>５</a:t>
              </a:r>
              <a:endParaRPr lang="en-US" altLang="zh-CN" sz="1600" b="1" dirty="0" smtClean="0">
                <a:solidFill>
                  <a:schemeClr val="bg1"/>
                </a:solidFill>
                <a:latin typeface="方正兰亭黑简体" panose="02000000000000000000" pitchFamily="2" charset="-122"/>
                <a:ea typeface="方正兰亭黑简体" panose="02000000000000000000" pitchFamily="2" charset="-122"/>
              </a:endParaRPr>
            </a:p>
          </p:txBody>
        </p:sp>
      </p:grpSp>
      <p:sp>
        <p:nvSpPr>
          <p:cNvPr id="175" name="矩形 174"/>
          <p:cNvSpPr/>
          <p:nvPr/>
        </p:nvSpPr>
        <p:spPr>
          <a:xfrm>
            <a:off x="2189735" y="3967838"/>
            <a:ext cx="1728542" cy="369324"/>
          </a:xfrm>
          <a:prstGeom prst="rect">
            <a:avLst/>
          </a:prstGeom>
        </p:spPr>
        <p:txBody>
          <a:bodyPr wrap="square" lIns="91431" tIns="45716" rIns="91431" bIns="45716">
            <a:spAutoFit/>
          </a:bodyPr>
          <a:lstStyle/>
          <a:p>
            <a:pPr algn="r">
              <a:spcBef>
                <a:spcPct val="0"/>
              </a:spcBef>
              <a:buFont typeface="Arial" charset="0"/>
              <a:buNone/>
            </a:pPr>
            <a:r>
              <a:rPr lang="zh-CN" altLang="en-US" b="1" dirty="0" smtClean="0">
                <a:solidFill>
                  <a:srgbClr val="2F5EB0"/>
                </a:solidFill>
                <a:latin typeface="微软雅黑" panose="020B0503020204020204" pitchFamily="34" charset="-122"/>
                <a:ea typeface="微软雅黑" panose="020B0503020204020204" pitchFamily="34" charset="-122"/>
                <a:cs typeface="Arial" panose="020B0604020202020204" pitchFamily="34" charset="0"/>
              </a:rPr>
              <a:t>载体平台集成</a:t>
            </a:r>
            <a:endPar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1" name="标题 4"/>
          <p:cNvSpPr txBox="1">
            <a:spLocks/>
          </p:cNvSpPr>
          <p:nvPr/>
        </p:nvSpPr>
        <p:spPr>
          <a:xfrm>
            <a:off x="5737547" y="3098912"/>
            <a:ext cx="698327"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b="1" dirty="0">
                <a:solidFill>
                  <a:schemeClr val="bg1"/>
                </a:solidFill>
                <a:latin typeface="方正兰亭黑简体" panose="02000000000000000000" pitchFamily="2" charset="-122"/>
                <a:ea typeface="方正兰亭黑简体" panose="02000000000000000000" pitchFamily="2" charset="-122"/>
              </a:rPr>
              <a:t>应用</a:t>
            </a:r>
            <a:r>
              <a:rPr lang="zh-CN" altLang="en-US" sz="2000" b="1" dirty="0" smtClean="0">
                <a:solidFill>
                  <a:schemeClr val="bg1"/>
                </a:solidFill>
                <a:latin typeface="方正兰亭黑简体" panose="02000000000000000000" pitchFamily="2" charset="-122"/>
                <a:ea typeface="方正兰亭黑简体" panose="02000000000000000000" pitchFamily="2" charset="-122"/>
              </a:rPr>
              <a:t>分析</a:t>
            </a:r>
            <a:endParaRPr lang="en-US" altLang="zh-CN" sz="2000" b="1" dirty="0" smtClean="0">
              <a:solidFill>
                <a:schemeClr val="bg1"/>
              </a:solidFill>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69691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1"/>
                                        </p:tgtEl>
                                        <p:attrNameLst>
                                          <p:attrName>style.visibility</p:attrName>
                                        </p:attrNameLst>
                                      </p:cBhvr>
                                      <p:to>
                                        <p:strVal val="visible"/>
                                      </p:to>
                                    </p:set>
                                    <p:anim calcmode="lin" valueType="num">
                                      <p:cBhvr>
                                        <p:cTn id="11" dur="500" fill="hold"/>
                                        <p:tgtEl>
                                          <p:spTgt spid="181"/>
                                        </p:tgtEl>
                                        <p:attrNameLst>
                                          <p:attrName>ppt_w</p:attrName>
                                        </p:attrNameLst>
                                      </p:cBhvr>
                                      <p:tavLst>
                                        <p:tav tm="0">
                                          <p:val>
                                            <p:fltVal val="0"/>
                                          </p:val>
                                        </p:tav>
                                        <p:tav tm="100000">
                                          <p:val>
                                            <p:strVal val="#ppt_w"/>
                                          </p:val>
                                        </p:tav>
                                      </p:tavLst>
                                    </p:anim>
                                    <p:anim calcmode="lin" valueType="num">
                                      <p:cBhvr>
                                        <p:cTn id="12" dur="500" fill="hold"/>
                                        <p:tgtEl>
                                          <p:spTgt spid="181"/>
                                        </p:tgtEl>
                                        <p:attrNameLst>
                                          <p:attrName>ppt_h</p:attrName>
                                        </p:attrNameLst>
                                      </p:cBhvr>
                                      <p:tavLst>
                                        <p:tav tm="0">
                                          <p:val>
                                            <p:fltVal val="0"/>
                                          </p:val>
                                        </p:tav>
                                        <p:tav tm="100000">
                                          <p:val>
                                            <p:strVal val="#ppt_h"/>
                                          </p:val>
                                        </p:tav>
                                      </p:tavLst>
                                    </p:anim>
                                    <p:animEffect transition="in" filter="fade">
                                      <p:cBhvr>
                                        <p:cTn id="13" dur="500"/>
                                        <p:tgtEl>
                                          <p:spTgt spid="181"/>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59"/>
                                        </p:tgtEl>
                                        <p:attrNameLst>
                                          <p:attrName>style.visibility</p:attrName>
                                        </p:attrNameLst>
                                      </p:cBhvr>
                                      <p:to>
                                        <p:strVal val="visible"/>
                                      </p:to>
                                    </p:set>
                                    <p:anim calcmode="lin" valueType="num">
                                      <p:cBhvr additive="base">
                                        <p:cTn id="22" dur="500" fill="hold"/>
                                        <p:tgtEl>
                                          <p:spTgt spid="159"/>
                                        </p:tgtEl>
                                        <p:attrNameLst>
                                          <p:attrName>ppt_x</p:attrName>
                                        </p:attrNameLst>
                                      </p:cBhvr>
                                      <p:tavLst>
                                        <p:tav tm="0">
                                          <p:val>
                                            <p:strVal val="1+#ppt_w/2"/>
                                          </p:val>
                                        </p:tav>
                                        <p:tav tm="100000">
                                          <p:val>
                                            <p:strVal val="#ppt_x"/>
                                          </p:val>
                                        </p:tav>
                                      </p:tavLst>
                                    </p:anim>
                                    <p:anim calcmode="lin" valueType="num">
                                      <p:cBhvr additive="base">
                                        <p:cTn id="23" dur="500" fill="hold"/>
                                        <p:tgtEl>
                                          <p:spTgt spid="15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163"/>
                                        </p:tgtEl>
                                        <p:attrNameLst>
                                          <p:attrName>style.visibility</p:attrName>
                                        </p:attrNameLst>
                                      </p:cBhvr>
                                      <p:to>
                                        <p:strVal val="visible"/>
                                      </p:to>
                                    </p:set>
                                    <p:anim calcmode="lin" valueType="num">
                                      <p:cBhvr additive="base">
                                        <p:cTn id="32" dur="500" fill="hold"/>
                                        <p:tgtEl>
                                          <p:spTgt spid="163"/>
                                        </p:tgtEl>
                                        <p:attrNameLst>
                                          <p:attrName>ppt_x</p:attrName>
                                        </p:attrNameLst>
                                      </p:cBhvr>
                                      <p:tavLst>
                                        <p:tav tm="0">
                                          <p:val>
                                            <p:strVal val="1+#ppt_w/2"/>
                                          </p:val>
                                        </p:tav>
                                        <p:tav tm="100000">
                                          <p:val>
                                            <p:strVal val="#ppt_x"/>
                                          </p:val>
                                        </p:tav>
                                      </p:tavLst>
                                    </p:anim>
                                    <p:anim calcmode="lin" valueType="num">
                                      <p:cBhvr additive="base">
                                        <p:cTn id="33" dur="500" fill="hold"/>
                                        <p:tgtEl>
                                          <p:spTgt spid="16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182"/>
                                        </p:tgtEl>
                                        <p:attrNameLst>
                                          <p:attrName>style.visibility</p:attrName>
                                        </p:attrNameLst>
                                      </p:cBhvr>
                                      <p:to>
                                        <p:strVal val="visible"/>
                                      </p:to>
                                    </p:set>
                                    <p:anim calcmode="lin" valueType="num">
                                      <p:cBhvr additive="base">
                                        <p:cTn id="37" dur="500" fill="hold"/>
                                        <p:tgtEl>
                                          <p:spTgt spid="182"/>
                                        </p:tgtEl>
                                        <p:attrNameLst>
                                          <p:attrName>ppt_x</p:attrName>
                                        </p:attrNameLst>
                                      </p:cBhvr>
                                      <p:tavLst>
                                        <p:tav tm="0">
                                          <p:val>
                                            <p:strVal val="1+#ppt_w/2"/>
                                          </p:val>
                                        </p:tav>
                                        <p:tav tm="100000">
                                          <p:val>
                                            <p:strVal val="#ppt_x"/>
                                          </p:val>
                                        </p:tav>
                                      </p:tavLst>
                                    </p:anim>
                                    <p:anim calcmode="lin" valueType="num">
                                      <p:cBhvr additive="base">
                                        <p:cTn id="38" dur="500" fill="hold"/>
                                        <p:tgtEl>
                                          <p:spTgt spid="18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167"/>
                                        </p:tgtEl>
                                        <p:attrNameLst>
                                          <p:attrName>style.visibility</p:attrName>
                                        </p:attrNameLst>
                                      </p:cBhvr>
                                      <p:to>
                                        <p:strVal val="visible"/>
                                      </p:to>
                                    </p:set>
                                    <p:anim calcmode="lin" valueType="num">
                                      <p:cBhvr additive="base">
                                        <p:cTn id="42" dur="500" fill="hold"/>
                                        <p:tgtEl>
                                          <p:spTgt spid="167"/>
                                        </p:tgtEl>
                                        <p:attrNameLst>
                                          <p:attrName>ppt_x</p:attrName>
                                        </p:attrNameLst>
                                      </p:cBhvr>
                                      <p:tavLst>
                                        <p:tav tm="0">
                                          <p:val>
                                            <p:strVal val="1+#ppt_w/2"/>
                                          </p:val>
                                        </p:tav>
                                        <p:tav tm="100000">
                                          <p:val>
                                            <p:strVal val="#ppt_x"/>
                                          </p:val>
                                        </p:tav>
                                      </p:tavLst>
                                    </p:anim>
                                    <p:anim calcmode="lin" valueType="num">
                                      <p:cBhvr additive="base">
                                        <p:cTn id="43" dur="500" fill="hold"/>
                                        <p:tgtEl>
                                          <p:spTgt spid="167"/>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anim calcmode="lin" valueType="num">
                                      <p:cBhvr additive="base">
                                        <p:cTn id="47" dur="500" fill="hold"/>
                                        <p:tgtEl>
                                          <p:spTgt spid="183"/>
                                        </p:tgtEl>
                                        <p:attrNameLst>
                                          <p:attrName>ppt_x</p:attrName>
                                        </p:attrNameLst>
                                      </p:cBhvr>
                                      <p:tavLst>
                                        <p:tav tm="0">
                                          <p:val>
                                            <p:strVal val="0-#ppt_w/2"/>
                                          </p:val>
                                        </p:tav>
                                        <p:tav tm="100000">
                                          <p:val>
                                            <p:strVal val="#ppt_x"/>
                                          </p:val>
                                        </p:tav>
                                      </p:tavLst>
                                    </p:anim>
                                    <p:anim calcmode="lin" valueType="num">
                                      <p:cBhvr additive="base">
                                        <p:cTn id="48" dur="500" fill="hold"/>
                                        <p:tgtEl>
                                          <p:spTgt spid="183"/>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171"/>
                                        </p:tgtEl>
                                        <p:attrNameLst>
                                          <p:attrName>style.visibility</p:attrName>
                                        </p:attrNameLst>
                                      </p:cBhvr>
                                      <p:to>
                                        <p:strVal val="visible"/>
                                      </p:to>
                                    </p:set>
                                    <p:anim calcmode="lin" valueType="num">
                                      <p:cBhvr additive="base">
                                        <p:cTn id="52" dur="500" fill="hold"/>
                                        <p:tgtEl>
                                          <p:spTgt spid="171"/>
                                        </p:tgtEl>
                                        <p:attrNameLst>
                                          <p:attrName>ppt_x</p:attrName>
                                        </p:attrNameLst>
                                      </p:cBhvr>
                                      <p:tavLst>
                                        <p:tav tm="0">
                                          <p:val>
                                            <p:strVal val="0-#ppt_w/2"/>
                                          </p:val>
                                        </p:tav>
                                        <p:tav tm="100000">
                                          <p:val>
                                            <p:strVal val="#ppt_x"/>
                                          </p:val>
                                        </p:tav>
                                      </p:tavLst>
                                    </p:anim>
                                    <p:anim calcmode="lin" valueType="num">
                                      <p:cBhvr additive="base">
                                        <p:cTn id="53" dur="500" fill="hold"/>
                                        <p:tgtEl>
                                          <p:spTgt spid="17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nodeType="afterEffect">
                                  <p:stCondLst>
                                    <p:cond delay="0"/>
                                  </p:stCondLst>
                                  <p:childTnLst>
                                    <p:set>
                                      <p:cBhvr>
                                        <p:cTn id="56" dur="1" fill="hold">
                                          <p:stCondLst>
                                            <p:cond delay="0"/>
                                          </p:stCondLst>
                                        </p:cTn>
                                        <p:tgtEl>
                                          <p:spTgt spid="184"/>
                                        </p:tgtEl>
                                        <p:attrNameLst>
                                          <p:attrName>style.visibility</p:attrName>
                                        </p:attrNameLst>
                                      </p:cBhvr>
                                      <p:to>
                                        <p:strVal val="visible"/>
                                      </p:to>
                                    </p:set>
                                    <p:anim calcmode="lin" valueType="num">
                                      <p:cBhvr additive="base">
                                        <p:cTn id="57" dur="500" fill="hold"/>
                                        <p:tgtEl>
                                          <p:spTgt spid="184"/>
                                        </p:tgtEl>
                                        <p:attrNameLst>
                                          <p:attrName>ppt_x</p:attrName>
                                        </p:attrNameLst>
                                      </p:cBhvr>
                                      <p:tavLst>
                                        <p:tav tm="0">
                                          <p:val>
                                            <p:strVal val="0-#ppt_w/2"/>
                                          </p:val>
                                        </p:tav>
                                        <p:tav tm="100000">
                                          <p:val>
                                            <p:strVal val="#ppt_x"/>
                                          </p:val>
                                        </p:tav>
                                      </p:tavLst>
                                    </p:anim>
                                    <p:anim calcmode="lin" valueType="num">
                                      <p:cBhvr additive="base">
                                        <p:cTn id="58" dur="500" fill="hold"/>
                                        <p:tgtEl>
                                          <p:spTgt spid="184"/>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175"/>
                                        </p:tgtEl>
                                        <p:attrNameLst>
                                          <p:attrName>style.visibility</p:attrName>
                                        </p:attrNameLst>
                                      </p:cBhvr>
                                      <p:to>
                                        <p:strVal val="visible"/>
                                      </p:to>
                                    </p:set>
                                    <p:anim calcmode="lin" valueType="num">
                                      <p:cBhvr additive="base">
                                        <p:cTn id="62" dur="500" fill="hold"/>
                                        <p:tgtEl>
                                          <p:spTgt spid="175"/>
                                        </p:tgtEl>
                                        <p:attrNameLst>
                                          <p:attrName>ppt_x</p:attrName>
                                        </p:attrNameLst>
                                      </p:cBhvr>
                                      <p:tavLst>
                                        <p:tav tm="0">
                                          <p:val>
                                            <p:strVal val="0-#ppt_w/2"/>
                                          </p:val>
                                        </p:tav>
                                        <p:tav tm="100000">
                                          <p:val>
                                            <p:strVal val="#ppt_x"/>
                                          </p:val>
                                        </p:tav>
                                      </p:tavLst>
                                    </p:anim>
                                    <p:anim calcmode="lin" valueType="num">
                                      <p:cBhvr additive="base">
                                        <p:cTn id="63" dur="5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3" grpId="0"/>
      <p:bldP spid="167" grpId="0"/>
      <p:bldP spid="171" grpId="0"/>
      <p:bldP spid="175" grpId="0"/>
      <p:bldP spid="18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60</a:t>
            </a:r>
            <a:endParaRPr lang="zh-CN" dirty="0">
              <a:latin typeface="方正兰亭超细黑简体" panose="02000000000000000000" pitchFamily="2" charset="-122"/>
              <a:ea typeface="方正兰亭超细黑简体" panose="02000000000000000000" pitchFamily="2" charset="-122"/>
            </a:endParaRPr>
          </a:p>
        </p:txBody>
      </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第五章  </a:t>
            </a:r>
            <a:r>
              <a:rPr lang="zh-CN" altLang="en-US" dirty="0" smtClean="0">
                <a:solidFill>
                  <a:srgbClr val="2F5EB0"/>
                </a:solidFill>
                <a:latin typeface="微软雅黑" pitchFamily="34" charset="-122"/>
                <a:ea typeface="微软雅黑" pitchFamily="34" charset="-122"/>
              </a:rPr>
              <a:t>前沿</a:t>
            </a:r>
            <a:endParaRPr lang="en-US" altLang="ko-KR" kern="0" dirty="0" smtClean="0">
              <a:solidFill>
                <a:srgbClr val="2F5EB0"/>
              </a:solidFill>
              <a:latin typeface="微软雅黑" pitchFamily="34" charset="-122"/>
              <a:ea typeface="微软雅黑"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a:spLocks/>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2" name="矩形 1"/>
          <p:cNvSpPr/>
          <p:nvPr/>
        </p:nvSpPr>
        <p:spPr>
          <a:xfrm>
            <a:off x="1681435" y="5445224"/>
            <a:ext cx="9456712" cy="646331"/>
          </a:xfrm>
          <a:prstGeom prst="rect">
            <a:avLst/>
          </a:prstGeom>
        </p:spPr>
        <p:txBody>
          <a:bodyPr wrap="square">
            <a:spAutoFit/>
          </a:bodyPr>
          <a:lstStyle/>
          <a:p>
            <a:r>
              <a:rPr lang="en-US" altLang="zh-CN" dirty="0" err="1"/>
              <a:t>Gao</a:t>
            </a:r>
            <a:r>
              <a:rPr lang="en-US" altLang="zh-CN" dirty="0"/>
              <a:t> Y, Ma R, Zhang Q, et al. Design of very-low-profile circular UHF small antenna using characteristic mode analysis[J]. </a:t>
            </a:r>
            <a:r>
              <a:rPr lang="en-US" altLang="zh-CN" dirty="0" err="1"/>
              <a:t>Iet</a:t>
            </a:r>
            <a:r>
              <a:rPr lang="en-US" altLang="zh-CN" dirty="0"/>
              <a:t> Microwaves Antennas &amp; Propagation, 2017, 11(8):1113-1120.</a:t>
            </a:r>
            <a:endParaRPr lang="zh-CN" altLang="en-US" dirty="0"/>
          </a:p>
        </p:txBody>
      </p:sp>
      <p:pic>
        <p:nvPicPr>
          <p:cNvPr id="276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953" y="2011398"/>
            <a:ext cx="4896544" cy="1780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9791" y="58316"/>
            <a:ext cx="4728356" cy="5387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137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61</a:t>
            </a:r>
            <a:endParaRPr lang="zh-CN" dirty="0">
              <a:latin typeface="方正兰亭超细黑简体" panose="02000000000000000000" pitchFamily="2" charset="-122"/>
              <a:ea typeface="方正兰亭超细黑简体" panose="02000000000000000000" pitchFamily="2" charset="-122"/>
            </a:endParaRPr>
          </a:p>
        </p:txBody>
      </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第五章  </a:t>
            </a:r>
            <a:r>
              <a:rPr lang="zh-CN" altLang="en-US" dirty="0" smtClean="0">
                <a:solidFill>
                  <a:srgbClr val="2F5EB0"/>
                </a:solidFill>
                <a:latin typeface="微软雅黑" pitchFamily="34" charset="-122"/>
                <a:ea typeface="微软雅黑" pitchFamily="34" charset="-122"/>
              </a:rPr>
              <a:t>前沿</a:t>
            </a:r>
            <a:endParaRPr lang="en-US" altLang="ko-KR" kern="0" dirty="0" smtClean="0">
              <a:solidFill>
                <a:srgbClr val="2F5EB0"/>
              </a:solidFill>
              <a:latin typeface="微软雅黑" pitchFamily="34" charset="-122"/>
              <a:ea typeface="微软雅黑"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a:spLocks/>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2" name="矩形 1"/>
          <p:cNvSpPr/>
          <p:nvPr/>
        </p:nvSpPr>
        <p:spPr>
          <a:xfrm>
            <a:off x="1681435" y="5445224"/>
            <a:ext cx="9456712" cy="646331"/>
          </a:xfrm>
          <a:prstGeom prst="rect">
            <a:avLst/>
          </a:prstGeom>
        </p:spPr>
        <p:txBody>
          <a:bodyPr wrap="square">
            <a:spAutoFit/>
          </a:bodyPr>
          <a:lstStyle/>
          <a:p>
            <a:r>
              <a:rPr lang="en-US" altLang="zh-CN" dirty="0" err="1"/>
              <a:t>Gao</a:t>
            </a:r>
            <a:r>
              <a:rPr lang="en-US" altLang="zh-CN" dirty="0"/>
              <a:t> Y, Ma R, Zhang Q, et al. Design of very-low-profile circular UHF small antenna using characteristic mode analysis[J]. </a:t>
            </a:r>
            <a:r>
              <a:rPr lang="en-US" altLang="zh-CN" dirty="0" err="1"/>
              <a:t>Iet</a:t>
            </a:r>
            <a:r>
              <a:rPr lang="en-US" altLang="zh-CN" dirty="0"/>
              <a:t> Microwaves Antennas &amp; Propagation, 2017, 11(8):1113-1120.</a:t>
            </a:r>
            <a:endParaRPr lang="zh-CN" altLang="en-US"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7267" y="178293"/>
            <a:ext cx="5015579" cy="2072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1435" y="2708920"/>
            <a:ext cx="8612865"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706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61</a:t>
            </a:r>
            <a:endParaRPr lang="zh-CN" dirty="0">
              <a:latin typeface="方正兰亭超细黑简体" panose="02000000000000000000" pitchFamily="2" charset="-122"/>
              <a:ea typeface="方正兰亭超细黑简体" panose="02000000000000000000" pitchFamily="2" charset="-122"/>
            </a:endParaRPr>
          </a:p>
        </p:txBody>
      </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smtClean="0">
                <a:solidFill>
                  <a:srgbClr val="2F5EB0"/>
                </a:solidFill>
                <a:latin typeface="微软雅黑" pitchFamily="34" charset="-122"/>
                <a:ea typeface="微软雅黑" pitchFamily="34" charset="-122"/>
              </a:rPr>
              <a:t>第五章  </a:t>
            </a:r>
            <a:r>
              <a:rPr lang="zh-CN" altLang="en-US" dirty="0" smtClean="0">
                <a:solidFill>
                  <a:srgbClr val="2F5EB0"/>
                </a:solidFill>
                <a:latin typeface="微软雅黑" pitchFamily="34" charset="-122"/>
                <a:ea typeface="微软雅黑" pitchFamily="34" charset="-122"/>
              </a:rPr>
              <a:t>前沿</a:t>
            </a:r>
            <a:endParaRPr lang="en-US" altLang="ko-KR" kern="0" dirty="0" smtClean="0">
              <a:solidFill>
                <a:srgbClr val="2F5EB0"/>
              </a:solidFill>
              <a:latin typeface="微软雅黑" pitchFamily="34" charset="-122"/>
              <a:ea typeface="微软雅黑"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a:spLocks/>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2" name="矩形 1"/>
          <p:cNvSpPr/>
          <p:nvPr/>
        </p:nvSpPr>
        <p:spPr>
          <a:xfrm>
            <a:off x="1681435" y="5445224"/>
            <a:ext cx="9456712" cy="646331"/>
          </a:xfrm>
          <a:prstGeom prst="rect">
            <a:avLst/>
          </a:prstGeom>
        </p:spPr>
        <p:txBody>
          <a:bodyPr wrap="square">
            <a:spAutoFit/>
          </a:bodyPr>
          <a:lstStyle/>
          <a:p>
            <a:r>
              <a:rPr lang="en-US" altLang="zh-CN" dirty="0" err="1"/>
              <a:t>Gao</a:t>
            </a:r>
            <a:r>
              <a:rPr lang="en-US" altLang="zh-CN" dirty="0"/>
              <a:t> Y, Ma R, Zhang Q, et al. Design of very-low-profile circular UHF small antenna using characteristic mode analysis[J]. </a:t>
            </a:r>
            <a:r>
              <a:rPr lang="en-US" altLang="zh-CN" dirty="0" err="1"/>
              <a:t>Iet</a:t>
            </a:r>
            <a:r>
              <a:rPr lang="en-US" altLang="zh-CN" dirty="0"/>
              <a:t> Microwaves Antennas &amp; Propagation, 2017, 11(8):1113-1120.</a:t>
            </a:r>
            <a:endParaRPr lang="zh-CN" alt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055" y="48583"/>
            <a:ext cx="7370004" cy="547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5172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5336" y="-27384"/>
            <a:ext cx="12385376" cy="68853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641271" y="4293096"/>
            <a:ext cx="8208912" cy="1446550"/>
          </a:xfrm>
          <a:prstGeom prst="rect">
            <a:avLst/>
          </a:prstGeom>
          <a:noFill/>
          <a:ln>
            <a:solidFill>
              <a:srgbClr val="0070C0"/>
            </a:solidFill>
          </a:ln>
          <a:effectLst/>
        </p:spPr>
        <p:txBody>
          <a:bodyPr wrap="square" rtlCol="0">
            <a:spAutoFit/>
          </a:bodyPr>
          <a:lstStyle/>
          <a:p>
            <a:pPr algn="ctr" fontAlgn="auto">
              <a:spcBef>
                <a:spcPts val="0"/>
              </a:spcBef>
              <a:spcAft>
                <a:spcPts val="0"/>
              </a:spcAft>
              <a:defRPr/>
            </a:pPr>
            <a:r>
              <a:rPr lang="zh-CN" altLang="en-US" sz="4400" b="1" dirty="0" smtClean="0">
                <a:solidFill>
                  <a:schemeClr val="bg1"/>
                </a:solidFill>
                <a:latin typeface="微软雅黑" pitchFamily="34" charset="-122"/>
                <a:ea typeface="微软雅黑" pitchFamily="34" charset="-122"/>
                <a:sym typeface="微软雅黑" pitchFamily="34" charset="-122"/>
              </a:rPr>
              <a:t>感谢观看</a:t>
            </a:r>
            <a:endParaRPr lang="en-US" altLang="zh-CN" sz="4400" b="1" dirty="0" smtClean="0">
              <a:solidFill>
                <a:schemeClr val="bg1"/>
              </a:solidFill>
              <a:latin typeface="微软雅黑" pitchFamily="34" charset="-122"/>
              <a:ea typeface="微软雅黑" pitchFamily="34" charset="-122"/>
              <a:sym typeface="微软雅黑" pitchFamily="34" charset="-122"/>
            </a:endParaRPr>
          </a:p>
          <a:p>
            <a:pPr algn="ctr" fontAlgn="auto">
              <a:spcBef>
                <a:spcPts val="0"/>
              </a:spcBef>
              <a:spcAft>
                <a:spcPts val="0"/>
              </a:spcAft>
              <a:defRPr/>
            </a:pPr>
            <a:r>
              <a:rPr lang="zh-CN" altLang="en-US" sz="4400" b="1" dirty="0">
                <a:solidFill>
                  <a:schemeClr val="bg1"/>
                </a:solidFill>
                <a:latin typeface="微软雅黑" pitchFamily="34" charset="-122"/>
                <a:ea typeface="微软雅黑" pitchFamily="34" charset="-122"/>
                <a:sym typeface="微软雅黑" pitchFamily="34" charset="-122"/>
              </a:rPr>
              <a:t>请批评指正</a:t>
            </a:r>
            <a:endParaRPr lang="zh-CN" altLang="en-US" sz="4400" b="1" dirty="0">
              <a:solidFill>
                <a:schemeClr val="bg1"/>
              </a:solidFill>
              <a:latin typeface="微软雅黑" pitchFamily="34" charset="-122"/>
              <a:ea typeface="微软雅黑" pitchFamily="34" charset="-122"/>
              <a:sym typeface="微软雅黑" pitchFamily="34" charset="-122"/>
            </a:endParaRPr>
          </a:p>
        </p:txBody>
      </p:sp>
      <p:pic>
        <p:nvPicPr>
          <p:cNvPr id="31" name="1" descr="D:\360data\重要数据\桌面\666666666.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2" name="2" descr="D:\360data\重要数据\桌面\555555555.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3" name="3" descr="D:\360data\重要数据\桌面\4444444444.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4" name="4" descr="D:\360data\重要数据\桌面\333333333333.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5" descr="D:\360data\重要数据\桌面\222222.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6" name="6" descr="D:\360data\重要数据\桌面\11111111.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194886" y="695257"/>
            <a:ext cx="2796958" cy="279659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7" name="LOGO"/>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225323" y="1736043"/>
            <a:ext cx="736083" cy="715020"/>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Picture 6"/>
          <p:cNvPicPr>
            <a:picLocks noChangeAspect="1" noChangeArrowheads="1"/>
          </p:cNvPicPr>
          <p:nvPr/>
        </p:nvPicPr>
        <p:blipFill>
          <a:blip r:embed="rId11" cstate="print">
            <a:extLst>
              <a:ext uri="{28A0092B-C50C-407E-A947-70E740481C1C}">
                <a14:useLocalDpi xmlns:a14="http://schemas.microsoft.com/office/drawing/2010/main"/>
              </a:ext>
            </a:extLst>
          </a:blip>
          <a:stretch>
            <a:fillRect/>
          </a:stretch>
        </p:blipFill>
        <p:spPr bwMode="auto">
          <a:xfrm>
            <a:off x="5143859" y="1846351"/>
            <a:ext cx="3695970" cy="522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118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0" fill="hold"/>
                                        <p:tgtEl>
                                          <p:spTgt spid="38"/>
                                        </p:tgtEl>
                                        <p:attrNameLst>
                                          <p:attrName>ppt_x</p:attrName>
                                        </p:attrNameLst>
                                      </p:cBhvr>
                                      <p:tavLst>
                                        <p:tav tm="0">
                                          <p:val>
                                            <p:strVal val="0-#ppt_w/2"/>
                                          </p:val>
                                        </p:tav>
                                        <p:tav tm="100000">
                                          <p:val>
                                            <p:strVal val="#ppt_x"/>
                                          </p:val>
                                        </p:tav>
                                      </p:tavLst>
                                    </p:anim>
                                    <p:anim calcmode="lin" valueType="num">
                                      <p:cBhvr additive="base">
                                        <p:cTn id="8" dur="1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12"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12" decel="10000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12" decel="10000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8" presetClass="emph" presetSubtype="0" repeatCount="indefinite" fill="hold" nodeType="withEffect">
                                  <p:stCondLst>
                                    <p:cond delay="0"/>
                                  </p:stCondLst>
                                  <p:childTnLst>
                                    <p:animRot by="21600000">
                                      <p:cBhvr>
                                        <p:cTn id="34" dur="1000" fill="hold"/>
                                        <p:tgtEl>
                                          <p:spTgt spid="31"/>
                                        </p:tgtEl>
                                        <p:attrNameLst>
                                          <p:attrName>r</p:attrName>
                                        </p:attrNameLst>
                                      </p:cBhvr>
                                    </p:animRot>
                                  </p:childTnLst>
                                </p:cTn>
                              </p:par>
                              <p:par>
                                <p:cTn id="35" presetID="8" presetClass="emph" presetSubtype="0" repeatCount="indefinite" fill="hold" nodeType="withEffect">
                                  <p:stCondLst>
                                    <p:cond delay="0"/>
                                  </p:stCondLst>
                                  <p:childTnLst>
                                    <p:animRot by="-64800000">
                                      <p:cBhvr>
                                        <p:cTn id="36" dur="1000" fill="hold"/>
                                        <p:tgtEl>
                                          <p:spTgt spid="32"/>
                                        </p:tgtEl>
                                        <p:attrNameLst>
                                          <p:attrName>r</p:attrName>
                                        </p:attrNameLst>
                                      </p:cBhvr>
                                    </p:animRot>
                                  </p:childTnLst>
                                </p:cTn>
                              </p:par>
                              <p:par>
                                <p:cTn id="37" presetID="8" presetClass="emph" presetSubtype="0" repeatCount="indefinite" fill="hold" nodeType="withEffect">
                                  <p:stCondLst>
                                    <p:cond delay="0"/>
                                  </p:stCondLst>
                                  <p:childTnLst>
                                    <p:animRot by="43200000">
                                      <p:cBhvr>
                                        <p:cTn id="38" dur="1000" fill="hold"/>
                                        <p:tgtEl>
                                          <p:spTgt spid="33"/>
                                        </p:tgtEl>
                                        <p:attrNameLst>
                                          <p:attrName>r</p:attrName>
                                        </p:attrNameLst>
                                      </p:cBhvr>
                                    </p:animRot>
                                  </p:childTnLst>
                                </p:cTn>
                              </p:par>
                              <p:par>
                                <p:cTn id="39" presetID="8" presetClass="emph" presetSubtype="0" repeatCount="indefinite" fill="hold" nodeType="withEffect">
                                  <p:stCondLst>
                                    <p:cond delay="0"/>
                                  </p:stCondLst>
                                  <p:childTnLst>
                                    <p:animRot by="-43200000">
                                      <p:cBhvr>
                                        <p:cTn id="40" dur="1000" fill="hold"/>
                                        <p:tgtEl>
                                          <p:spTgt spid="34"/>
                                        </p:tgtEl>
                                        <p:attrNameLst>
                                          <p:attrName>r</p:attrName>
                                        </p:attrNameLst>
                                      </p:cBhvr>
                                    </p:animRot>
                                  </p:childTnLst>
                                </p:cTn>
                              </p:par>
                              <p:par>
                                <p:cTn id="41" presetID="8" presetClass="emph" presetSubtype="0" repeatCount="indefinite" fill="hold" nodeType="withEffect">
                                  <p:stCondLst>
                                    <p:cond delay="0"/>
                                  </p:stCondLst>
                                  <p:childTnLst>
                                    <p:animRot by="21600000">
                                      <p:cBhvr>
                                        <p:cTn id="42" dur="1000" fill="hold"/>
                                        <p:tgtEl>
                                          <p:spTgt spid="35"/>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1000" fill="hold"/>
                                        <p:tgtEl>
                                          <p:spTgt spid="36"/>
                                        </p:tgtEl>
                                        <p:attrNameLst>
                                          <p:attrName>r</p:attrName>
                                        </p:attrNameLst>
                                      </p:cBhvr>
                                    </p:animRot>
                                  </p:childTnLst>
                                </p:cTn>
                              </p:par>
                              <p:par>
                                <p:cTn id="45" presetID="2" presetClass="entr" presetSubtype="12" decel="100000" fill="hold" nodeType="withEffect">
                                  <p:stCondLst>
                                    <p:cond delay="15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500" fill="hold"/>
                                        <p:tgtEl>
                                          <p:spTgt spid="37"/>
                                        </p:tgtEl>
                                        <p:attrNameLst>
                                          <p:attrName>ppt_x</p:attrName>
                                        </p:attrNameLst>
                                      </p:cBhvr>
                                      <p:tavLst>
                                        <p:tav tm="0">
                                          <p:val>
                                            <p:strVal val="0-#ppt_w/2"/>
                                          </p:val>
                                        </p:tav>
                                        <p:tav tm="100000">
                                          <p:val>
                                            <p:strVal val="#ppt_x"/>
                                          </p:val>
                                        </p:tav>
                                      </p:tavLst>
                                    </p:anim>
                                    <p:anim calcmode="lin" valueType="num">
                                      <p:cBhvr additive="base">
                                        <p:cTn id="48" dur="1500" fill="hold"/>
                                        <p:tgtEl>
                                          <p:spTgt spid="37"/>
                                        </p:tgtEl>
                                        <p:attrNameLst>
                                          <p:attrName>ppt_y</p:attrName>
                                        </p:attrNameLst>
                                      </p:cBhvr>
                                      <p:tavLst>
                                        <p:tav tm="0">
                                          <p:val>
                                            <p:strVal val="1+#ppt_h/2"/>
                                          </p:val>
                                        </p:tav>
                                        <p:tav tm="100000">
                                          <p:val>
                                            <p:strVal val="#ppt_y"/>
                                          </p:val>
                                        </p:tav>
                                      </p:tavLst>
                                    </p:anim>
                                  </p:childTnLst>
                                </p:cTn>
                              </p:par>
                              <p:par>
                                <p:cTn id="49" presetID="2" presetClass="exit" presetSubtype="4" fill="hold" nodeType="withEffect">
                                  <p:stCondLst>
                                    <p:cond delay="400"/>
                                  </p:stCondLst>
                                  <p:childTnLst>
                                    <p:anim calcmode="lin" valueType="num">
                                      <p:cBhvr additive="base">
                                        <p:cTn id="50" dur="1500"/>
                                        <p:tgtEl>
                                          <p:spTgt spid="38"/>
                                        </p:tgtEl>
                                        <p:attrNameLst>
                                          <p:attrName>ppt_x</p:attrName>
                                        </p:attrNameLst>
                                      </p:cBhvr>
                                      <p:tavLst>
                                        <p:tav tm="0">
                                          <p:val>
                                            <p:strVal val="ppt_x"/>
                                          </p:val>
                                        </p:tav>
                                        <p:tav tm="100000">
                                          <p:val>
                                            <p:strVal val="ppt_x"/>
                                          </p:val>
                                        </p:tav>
                                      </p:tavLst>
                                    </p:anim>
                                    <p:anim calcmode="lin" valueType="num">
                                      <p:cBhvr additive="base">
                                        <p:cTn id="51" dur="1500"/>
                                        <p:tgtEl>
                                          <p:spTgt spid="38"/>
                                        </p:tgtEl>
                                        <p:attrNameLst>
                                          <p:attrName>ppt_y</p:attrName>
                                        </p:attrNameLst>
                                      </p:cBhvr>
                                      <p:tavLst>
                                        <p:tav tm="0">
                                          <p:val>
                                            <p:strVal val="ppt_y"/>
                                          </p:val>
                                        </p:tav>
                                        <p:tav tm="100000">
                                          <p:val>
                                            <p:strVal val="1+ppt_h/2"/>
                                          </p:val>
                                        </p:tav>
                                      </p:tavLst>
                                    </p:anim>
                                    <p:set>
                                      <p:cBhvr>
                                        <p:cTn id="52" dur="1" fill="hold">
                                          <p:stCondLst>
                                            <p:cond delay="1499"/>
                                          </p:stCondLst>
                                        </p:cTn>
                                        <p:tgtEl>
                                          <p:spTgt spid="38"/>
                                        </p:tgtEl>
                                        <p:attrNameLst>
                                          <p:attrName>style.visibility</p:attrName>
                                        </p:attrNameLst>
                                      </p:cBhvr>
                                      <p:to>
                                        <p:strVal val="hidden"/>
                                      </p:to>
                                    </p:set>
                                  </p:childTnLst>
                                </p:cTn>
                              </p:par>
                            </p:childTnLst>
                          </p:cTn>
                        </p:par>
                        <p:par>
                          <p:cTn id="53" fill="hold">
                            <p:stCondLst>
                              <p:cond delay="300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9"/>
                                        </p:tgtEl>
                                        <p:attrNameLst>
                                          <p:attrName>ppt_y</p:attrName>
                                        </p:attrNameLst>
                                      </p:cBhvr>
                                      <p:tavLst>
                                        <p:tav tm="0">
                                          <p:val>
                                            <p:strVal val="#ppt_y"/>
                                          </p:val>
                                        </p:tav>
                                        <p:tav tm="100000">
                                          <p:val>
                                            <p:strVal val="#ppt_y"/>
                                          </p:val>
                                        </p:tav>
                                      </p:tavLst>
                                    </p:anim>
                                    <p:anim calcmode="lin" valueType="num">
                                      <p:cBhvr>
                                        <p:cTn id="5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2" y="202431"/>
            <a:ext cx="2213003"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第一章  研究背景</a:t>
            </a:r>
            <a:endParaRPr lang="en-US" altLang="ko-KR" kern="0" dirty="0">
              <a:solidFill>
                <a:srgbClr val="2F5EB0"/>
              </a:solidFill>
              <a:latin typeface="微软雅黑" pitchFamily="34" charset="-122"/>
              <a:ea typeface="微软雅黑"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07</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76" name="Text Box 5"/>
          <p:cNvSpPr txBox="1">
            <a:spLocks noChangeArrowheads="1"/>
          </p:cNvSpPr>
          <p:nvPr/>
        </p:nvSpPr>
        <p:spPr bwMode="auto">
          <a:xfrm>
            <a:off x="1633538" y="1962150"/>
            <a:ext cx="5811837" cy="366713"/>
          </a:xfrm>
          <a:prstGeom prst="rect">
            <a:avLst/>
          </a:prstGeom>
          <a:noFill/>
          <a:ln w="9525">
            <a:noFill/>
            <a:miter lim="800000"/>
            <a:headEnd/>
            <a:tailEnd/>
          </a:ln>
        </p:spPr>
        <p:txBody>
          <a:bodyPr>
            <a:spAutoFit/>
          </a:bodyPr>
          <a:lstStyle/>
          <a:p>
            <a:endParaRPr lang="zh-CN" altLang="zh-CN"/>
          </a:p>
        </p:txBody>
      </p:sp>
      <p:sp>
        <p:nvSpPr>
          <p:cNvPr id="177" name="TextBox 2"/>
          <p:cNvSpPr txBox="1">
            <a:spLocks noChangeArrowheads="1"/>
          </p:cNvSpPr>
          <p:nvPr/>
        </p:nvSpPr>
        <p:spPr bwMode="auto">
          <a:xfrm>
            <a:off x="2137147" y="1124744"/>
            <a:ext cx="6499225" cy="1200150"/>
          </a:xfrm>
          <a:prstGeom prst="rect">
            <a:avLst/>
          </a:prstGeom>
          <a:noFill/>
          <a:ln w="9525">
            <a:noFill/>
            <a:miter lim="800000"/>
            <a:headEnd/>
            <a:tailEnd/>
          </a:ln>
        </p:spPr>
        <p:txBody>
          <a:bodyPr>
            <a:spAutoFit/>
          </a:bodyPr>
          <a:lstStyle/>
          <a:p>
            <a:r>
              <a:rPr lang="zh-CN" altLang="en-US" dirty="0"/>
              <a:t>（</a:t>
            </a:r>
            <a:r>
              <a:rPr lang="en-US" altLang="zh-CN" dirty="0"/>
              <a:t>1</a:t>
            </a:r>
            <a:r>
              <a:rPr lang="zh-CN" altLang="en-US" dirty="0"/>
              <a:t>）特征值：</a:t>
            </a:r>
            <a:r>
              <a:rPr lang="zh-CN" altLang="zh-CN" dirty="0"/>
              <a:t>特征值幅度的大小可以反映特征模式福射能力的强弱</a:t>
            </a:r>
            <a:r>
              <a:rPr lang="en-US" altLang="zh-CN" dirty="0"/>
              <a:t>,</a:t>
            </a:r>
            <a:r>
              <a:rPr lang="zh-CN" altLang="zh-CN" dirty="0"/>
              <a:t>通过对特征值的分析</a:t>
            </a:r>
            <a:r>
              <a:rPr lang="en-US" altLang="zh-CN" dirty="0"/>
              <a:t>,</a:t>
            </a:r>
            <a:r>
              <a:rPr lang="zh-CN" altLang="zh-CN" dirty="0"/>
              <a:t>可以得知在要求频率范围内的具有谐振特性特征模式</a:t>
            </a:r>
            <a:r>
              <a:rPr lang="zh-CN" altLang="en-US" dirty="0"/>
              <a:t>。</a:t>
            </a:r>
            <a:endParaRPr lang="zh-CN" altLang="zh-CN" dirty="0"/>
          </a:p>
          <a:p>
            <a:endParaRPr lang="zh-CN" altLang="en-US" dirty="0"/>
          </a:p>
        </p:txBody>
      </p:sp>
      <p:sp>
        <p:nvSpPr>
          <p:cNvPr id="178" name="TextBox 9"/>
          <p:cNvSpPr txBox="1">
            <a:spLocks noChangeArrowheads="1"/>
          </p:cNvSpPr>
          <p:nvPr/>
        </p:nvSpPr>
        <p:spPr bwMode="auto">
          <a:xfrm>
            <a:off x="2065139" y="2780928"/>
            <a:ext cx="6067425" cy="368300"/>
          </a:xfrm>
          <a:prstGeom prst="rect">
            <a:avLst/>
          </a:prstGeom>
          <a:noFill/>
          <a:ln w="9525">
            <a:noFill/>
            <a:miter lim="800000"/>
            <a:headEnd/>
            <a:tailEnd/>
          </a:ln>
        </p:spPr>
        <p:txBody>
          <a:bodyPr>
            <a:spAutoFit/>
          </a:bodyPr>
          <a:lstStyle/>
          <a:p>
            <a:r>
              <a:rPr lang="zh-CN" altLang="en-US" dirty="0"/>
              <a:t>（</a:t>
            </a:r>
            <a:r>
              <a:rPr lang="en-US" altLang="zh-CN" dirty="0"/>
              <a:t>2</a:t>
            </a:r>
            <a:r>
              <a:rPr lang="zh-CN" altLang="en-US" dirty="0"/>
              <a:t>）模式重要性（</a:t>
            </a:r>
            <a:r>
              <a:rPr lang="en-US" altLang="zh-CN" dirty="0"/>
              <a:t>MS</a:t>
            </a:r>
            <a:r>
              <a:rPr lang="zh-CN" altLang="en-US" dirty="0"/>
              <a:t>）</a:t>
            </a:r>
          </a:p>
        </p:txBody>
      </p:sp>
      <p:sp>
        <p:nvSpPr>
          <p:cNvPr id="179" name="TextBox 10"/>
          <p:cNvSpPr txBox="1">
            <a:spLocks noChangeArrowheads="1"/>
          </p:cNvSpPr>
          <p:nvPr/>
        </p:nvSpPr>
        <p:spPr bwMode="auto">
          <a:xfrm>
            <a:off x="2209155" y="4005064"/>
            <a:ext cx="4378325" cy="368300"/>
          </a:xfrm>
          <a:prstGeom prst="rect">
            <a:avLst/>
          </a:prstGeom>
          <a:noFill/>
          <a:ln w="9525">
            <a:noFill/>
            <a:miter lim="800000"/>
            <a:headEnd/>
            <a:tailEnd/>
          </a:ln>
        </p:spPr>
        <p:txBody>
          <a:bodyPr>
            <a:spAutoFit/>
          </a:bodyPr>
          <a:lstStyle/>
          <a:p>
            <a:r>
              <a:rPr lang="en-US" altLang="zh-CN" dirty="0" smtClean="0">
                <a:latin typeface="Times New Roman" pitchFamily="18" charset="0"/>
                <a:cs typeface="Times New Roman" pitchFamily="18" charset="0"/>
              </a:rPr>
              <a:t>(3)</a:t>
            </a:r>
            <a:r>
              <a:rPr lang="zh-CN" altLang="en-US" dirty="0" smtClean="0"/>
              <a:t>特征角</a:t>
            </a:r>
            <a:endParaRPr lang="zh-CN" altLang="en-US" dirty="0"/>
          </a:p>
        </p:txBody>
      </p:sp>
      <p:sp>
        <p:nvSpPr>
          <p:cNvPr id="180" name="TextBox 11"/>
          <p:cNvSpPr txBox="1">
            <a:spLocks noChangeArrowheads="1"/>
          </p:cNvSpPr>
          <p:nvPr/>
        </p:nvSpPr>
        <p:spPr bwMode="auto">
          <a:xfrm>
            <a:off x="1987550" y="5373688"/>
            <a:ext cx="6292850" cy="368300"/>
          </a:xfrm>
          <a:prstGeom prst="rect">
            <a:avLst/>
          </a:prstGeom>
          <a:noFill/>
          <a:ln w="9525">
            <a:noFill/>
            <a:miter lim="800000"/>
            <a:headEnd/>
            <a:tailEnd/>
          </a:ln>
        </p:spPr>
        <p:txBody>
          <a:bodyPr>
            <a:spAutoFit/>
          </a:bodyPr>
          <a:lstStyle/>
          <a:p>
            <a:r>
              <a:rPr lang="zh-CN" altLang="zh-CN"/>
              <a:t>特征角可以考察特征模式本身的固有相位差</a:t>
            </a:r>
            <a:r>
              <a:rPr lang="zh-CN" altLang="en-US"/>
              <a:t>。</a:t>
            </a:r>
          </a:p>
        </p:txBody>
      </p:sp>
      <p:pic>
        <p:nvPicPr>
          <p:cNvPr id="182" name="Picture 11"/>
          <p:cNvPicPr>
            <a:picLocks noChangeAspect="1" noChangeArrowheads="1"/>
          </p:cNvPicPr>
          <p:nvPr/>
        </p:nvPicPr>
        <p:blipFill>
          <a:blip r:embed="rId3" cstate="print"/>
          <a:srcRect/>
          <a:stretch>
            <a:fillRect/>
          </a:stretch>
        </p:blipFill>
        <p:spPr bwMode="auto">
          <a:xfrm>
            <a:off x="3865339" y="3140968"/>
            <a:ext cx="9144000" cy="1016000"/>
          </a:xfrm>
          <a:prstGeom prst="rect">
            <a:avLst/>
          </a:prstGeom>
          <a:noFill/>
          <a:ln w="9525">
            <a:noFill/>
            <a:miter lim="800000"/>
            <a:headEnd/>
            <a:tailEnd/>
          </a:ln>
        </p:spPr>
      </p:pic>
      <p:pic>
        <p:nvPicPr>
          <p:cNvPr id="199" name="Picture 10"/>
          <p:cNvPicPr>
            <a:picLocks noChangeAspect="1" noChangeArrowheads="1"/>
          </p:cNvPicPr>
          <p:nvPr/>
        </p:nvPicPr>
        <p:blipFill>
          <a:blip r:embed="rId4" cstate="print"/>
          <a:srcRect/>
          <a:stretch>
            <a:fillRect/>
          </a:stretch>
        </p:blipFill>
        <p:spPr bwMode="auto">
          <a:xfrm>
            <a:off x="3001243" y="2060848"/>
            <a:ext cx="7705725" cy="679450"/>
          </a:xfrm>
          <a:prstGeom prst="rect">
            <a:avLst/>
          </a:prstGeom>
          <a:noFill/>
          <a:ln w="9525">
            <a:noFill/>
            <a:miter lim="800000"/>
            <a:headEnd/>
            <a:tailEnd/>
          </a:ln>
        </p:spPr>
      </p:pic>
      <p:pic>
        <p:nvPicPr>
          <p:cNvPr id="200" name="Picture 12"/>
          <p:cNvPicPr>
            <a:picLocks noChangeAspect="1" noChangeArrowheads="1"/>
          </p:cNvPicPr>
          <p:nvPr/>
        </p:nvPicPr>
        <p:blipFill>
          <a:blip r:embed="rId5" cstate="print"/>
          <a:srcRect/>
          <a:stretch>
            <a:fillRect/>
          </a:stretch>
        </p:blipFill>
        <p:spPr bwMode="auto">
          <a:xfrm>
            <a:off x="4585419" y="4509120"/>
            <a:ext cx="10115550" cy="760413"/>
          </a:xfrm>
          <a:prstGeom prst="rect">
            <a:avLst/>
          </a:prstGeom>
          <a:noFill/>
          <a:ln w="9525">
            <a:noFill/>
            <a:miter lim="800000"/>
            <a:headEnd/>
            <a:tailEnd/>
          </a:ln>
        </p:spPr>
      </p:pic>
    </p:spTree>
    <p:extLst>
      <p:ext uri="{BB962C8B-B14F-4D97-AF65-F5344CB8AC3E}">
        <p14:creationId xmlns:p14="http://schemas.microsoft.com/office/powerpoint/2010/main" val="3696912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944216"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第一章  研究背景</a:t>
            </a:r>
            <a:endParaRPr lang="en-US" altLang="ko-KR" kern="0" dirty="0">
              <a:solidFill>
                <a:srgbClr val="2F5EB0"/>
              </a:solidFill>
              <a:latin typeface="微软雅黑" pitchFamily="34" charset="-122"/>
              <a:ea typeface="微软雅黑"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08</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3" name="矩形 102"/>
          <p:cNvSpPr/>
          <p:nvPr/>
        </p:nvSpPr>
        <p:spPr>
          <a:xfrm>
            <a:off x="1006392" y="5661248"/>
            <a:ext cx="10182383" cy="646331"/>
          </a:xfrm>
          <a:prstGeom prst="rect">
            <a:avLst/>
          </a:prstGeom>
        </p:spPr>
        <p:txBody>
          <a:bodyPr wrap="square">
            <a:spAutoFit/>
          </a:bodyPr>
          <a:lstStyle/>
          <a:p>
            <a:r>
              <a:rPr lang="en-US" altLang="zh-CN" dirty="0" err="1"/>
              <a:t>Andujar</a:t>
            </a:r>
            <a:r>
              <a:rPr lang="en-US" altLang="zh-CN" dirty="0"/>
              <a:t> A, </a:t>
            </a:r>
            <a:r>
              <a:rPr lang="en-US" altLang="zh-CN" dirty="0" err="1"/>
              <a:t>Anguera</a:t>
            </a:r>
            <a:r>
              <a:rPr lang="en-US" altLang="zh-CN" dirty="0"/>
              <a:t> J, Puente C. Ground Plane Boosters as a Compact Antenna Technology for Wireless Handheld Devices[J]. IEEE Transactions on Antennas &amp; Propagation, 2011, 59(5):1668-1677.</a:t>
            </a:r>
            <a:endParaRPr lang="zh-CN" altLang="en-US" dirty="0"/>
          </a:p>
        </p:txBody>
      </p:sp>
      <p:pic>
        <p:nvPicPr>
          <p:cNvPr id="17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930" y="1065529"/>
            <a:ext cx="5688633" cy="3923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6234" y="811695"/>
            <a:ext cx="5989884" cy="4431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3891" y="123364"/>
            <a:ext cx="7465996" cy="5537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4546" y="1309183"/>
            <a:ext cx="4118334" cy="316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82415" y="811695"/>
            <a:ext cx="9230336" cy="464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2415" y="800809"/>
            <a:ext cx="8303398" cy="4787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4032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anim calcmode="lin" valueType="num">
                                      <p:cBhvr>
                                        <p:cTn id="8" dur="1000" fill="hold"/>
                                        <p:tgtEl>
                                          <p:spTgt spid="176"/>
                                        </p:tgtEl>
                                        <p:attrNameLst>
                                          <p:attrName>ppt_x</p:attrName>
                                        </p:attrNameLst>
                                      </p:cBhvr>
                                      <p:tavLst>
                                        <p:tav tm="0">
                                          <p:val>
                                            <p:strVal val="#ppt_x"/>
                                          </p:val>
                                        </p:tav>
                                        <p:tav tm="100000">
                                          <p:val>
                                            <p:strVal val="#ppt_x"/>
                                          </p:val>
                                        </p:tav>
                                      </p:tavLst>
                                    </p:anim>
                                    <p:anim calcmode="lin" valueType="num">
                                      <p:cBhvr>
                                        <p:cTn id="9" dur="1000" fill="hold"/>
                                        <p:tgtEl>
                                          <p:spTgt spid="1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7"/>
                                        </p:tgtEl>
                                        <p:attrNameLst>
                                          <p:attrName>style.visibility</p:attrName>
                                        </p:attrNameLst>
                                      </p:cBhvr>
                                      <p:to>
                                        <p:strVal val="visible"/>
                                      </p:to>
                                    </p:set>
                                    <p:animEffect transition="in" filter="fade">
                                      <p:cBhvr>
                                        <p:cTn id="14" dur="1000"/>
                                        <p:tgtEl>
                                          <p:spTgt spid="177"/>
                                        </p:tgtEl>
                                      </p:cBhvr>
                                    </p:animEffect>
                                    <p:anim calcmode="lin" valueType="num">
                                      <p:cBhvr>
                                        <p:cTn id="15" dur="1000" fill="hold"/>
                                        <p:tgtEl>
                                          <p:spTgt spid="177"/>
                                        </p:tgtEl>
                                        <p:attrNameLst>
                                          <p:attrName>ppt_x</p:attrName>
                                        </p:attrNameLst>
                                      </p:cBhvr>
                                      <p:tavLst>
                                        <p:tav tm="0">
                                          <p:val>
                                            <p:strVal val="#ppt_x"/>
                                          </p:val>
                                        </p:tav>
                                        <p:tav tm="100000">
                                          <p:val>
                                            <p:strVal val="#ppt_x"/>
                                          </p:val>
                                        </p:tav>
                                      </p:tavLst>
                                    </p:anim>
                                    <p:anim calcmode="lin" valueType="num">
                                      <p:cBhvr>
                                        <p:cTn id="16" dur="1000" fill="hold"/>
                                        <p:tgtEl>
                                          <p:spTgt spid="17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xit" presetSubtype="1" fill="hold" nodeType="clickEffect">
                                  <p:stCondLst>
                                    <p:cond delay="0"/>
                                  </p:stCondLst>
                                  <p:childTnLst>
                                    <p:animEffect transition="out" filter="wheel(1)">
                                      <p:cBhvr>
                                        <p:cTn id="20" dur="2000"/>
                                        <p:tgtEl>
                                          <p:spTgt spid="176"/>
                                        </p:tgtEl>
                                      </p:cBhvr>
                                    </p:animEffect>
                                    <p:set>
                                      <p:cBhvr>
                                        <p:cTn id="21" dur="1" fill="hold">
                                          <p:stCondLst>
                                            <p:cond delay="1999"/>
                                          </p:stCondLst>
                                        </p:cTn>
                                        <p:tgtEl>
                                          <p:spTgt spid="176"/>
                                        </p:tgtEl>
                                        <p:attrNameLst>
                                          <p:attrName>style.visibility</p:attrName>
                                        </p:attrNameLst>
                                      </p:cBhvr>
                                      <p:to>
                                        <p:strVal val="hidden"/>
                                      </p:to>
                                    </p:set>
                                  </p:childTnLst>
                                </p:cTn>
                              </p:par>
                              <p:par>
                                <p:cTn id="22" presetID="21" presetClass="exit" presetSubtype="1" fill="hold" nodeType="withEffect">
                                  <p:stCondLst>
                                    <p:cond delay="0"/>
                                  </p:stCondLst>
                                  <p:childTnLst>
                                    <p:animEffect transition="out" filter="wheel(1)">
                                      <p:cBhvr>
                                        <p:cTn id="23" dur="2000"/>
                                        <p:tgtEl>
                                          <p:spTgt spid="177"/>
                                        </p:tgtEl>
                                      </p:cBhvr>
                                    </p:animEffect>
                                    <p:set>
                                      <p:cBhvr>
                                        <p:cTn id="24" dur="1" fill="hold">
                                          <p:stCondLst>
                                            <p:cond delay="1999"/>
                                          </p:stCondLst>
                                        </p:cTn>
                                        <p:tgtEl>
                                          <p:spTgt spid="17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8"/>
                                        </p:tgtEl>
                                        <p:attrNameLst>
                                          <p:attrName>style.visibility</p:attrName>
                                        </p:attrNameLst>
                                      </p:cBhvr>
                                      <p:to>
                                        <p:strVal val="visible"/>
                                      </p:to>
                                    </p:set>
                                    <p:animEffect transition="in" filter="fade">
                                      <p:cBhvr>
                                        <p:cTn id="29" dur="1000"/>
                                        <p:tgtEl>
                                          <p:spTgt spid="178"/>
                                        </p:tgtEl>
                                      </p:cBhvr>
                                    </p:animEffect>
                                    <p:anim calcmode="lin" valueType="num">
                                      <p:cBhvr>
                                        <p:cTn id="30" dur="1000" fill="hold"/>
                                        <p:tgtEl>
                                          <p:spTgt spid="178"/>
                                        </p:tgtEl>
                                        <p:attrNameLst>
                                          <p:attrName>ppt_x</p:attrName>
                                        </p:attrNameLst>
                                      </p:cBhvr>
                                      <p:tavLst>
                                        <p:tav tm="0">
                                          <p:val>
                                            <p:strVal val="#ppt_x"/>
                                          </p:val>
                                        </p:tav>
                                        <p:tav tm="100000">
                                          <p:val>
                                            <p:strVal val="#ppt_x"/>
                                          </p:val>
                                        </p:tav>
                                      </p:tavLst>
                                    </p:anim>
                                    <p:anim calcmode="lin" valueType="num">
                                      <p:cBhvr>
                                        <p:cTn id="31"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fade">
                                      <p:cBhvr>
                                        <p:cTn id="36" dur="1000"/>
                                        <p:tgtEl>
                                          <p:spTgt spid="179"/>
                                        </p:tgtEl>
                                      </p:cBhvr>
                                    </p:animEffect>
                                    <p:anim calcmode="lin" valueType="num">
                                      <p:cBhvr>
                                        <p:cTn id="37" dur="1000" fill="hold"/>
                                        <p:tgtEl>
                                          <p:spTgt spid="179"/>
                                        </p:tgtEl>
                                        <p:attrNameLst>
                                          <p:attrName>ppt_x</p:attrName>
                                        </p:attrNameLst>
                                      </p:cBhvr>
                                      <p:tavLst>
                                        <p:tav tm="0">
                                          <p:val>
                                            <p:strVal val="#ppt_x"/>
                                          </p:val>
                                        </p:tav>
                                        <p:tav tm="100000">
                                          <p:val>
                                            <p:strVal val="#ppt_x"/>
                                          </p:val>
                                        </p:tav>
                                      </p:tavLst>
                                    </p:anim>
                                    <p:anim calcmode="lin" valueType="num">
                                      <p:cBhvr>
                                        <p:cTn id="38" dur="1000" fill="hold"/>
                                        <p:tgtEl>
                                          <p:spTgt spid="17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xit" presetSubtype="4" fill="hold" nodeType="clickEffect">
                                  <p:stCondLst>
                                    <p:cond delay="0"/>
                                  </p:stCondLst>
                                  <p:childTnLst>
                                    <p:animEffect transition="out" filter="wipe(down)">
                                      <p:cBhvr>
                                        <p:cTn id="42" dur="500"/>
                                        <p:tgtEl>
                                          <p:spTgt spid="178"/>
                                        </p:tgtEl>
                                      </p:cBhvr>
                                    </p:animEffect>
                                    <p:set>
                                      <p:cBhvr>
                                        <p:cTn id="43" dur="1" fill="hold">
                                          <p:stCondLst>
                                            <p:cond delay="499"/>
                                          </p:stCondLst>
                                        </p:cTn>
                                        <p:tgtEl>
                                          <p:spTgt spid="178"/>
                                        </p:tgtEl>
                                        <p:attrNameLst>
                                          <p:attrName>style.visibility</p:attrName>
                                        </p:attrNameLst>
                                      </p:cBhvr>
                                      <p:to>
                                        <p:strVal val="hidden"/>
                                      </p:to>
                                    </p:set>
                                  </p:childTnLst>
                                </p:cTn>
                              </p:par>
                              <p:par>
                                <p:cTn id="44" presetID="22" presetClass="exit" presetSubtype="4" fill="hold" nodeType="withEffect">
                                  <p:stCondLst>
                                    <p:cond delay="0"/>
                                  </p:stCondLst>
                                  <p:childTnLst>
                                    <p:animEffect transition="out" filter="wipe(down)">
                                      <p:cBhvr>
                                        <p:cTn id="45" dur="500"/>
                                        <p:tgtEl>
                                          <p:spTgt spid="179"/>
                                        </p:tgtEl>
                                      </p:cBhvr>
                                    </p:animEffect>
                                    <p:set>
                                      <p:cBhvr>
                                        <p:cTn id="46" dur="1" fill="hold">
                                          <p:stCondLst>
                                            <p:cond delay="499"/>
                                          </p:stCondLst>
                                        </p:cTn>
                                        <p:tgtEl>
                                          <p:spTgt spid="17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80"/>
                                        </p:tgtEl>
                                        <p:attrNameLst>
                                          <p:attrName>style.visibility</p:attrName>
                                        </p:attrNameLst>
                                      </p:cBhvr>
                                      <p:to>
                                        <p:strVal val="visible"/>
                                      </p:to>
                                    </p:set>
                                    <p:anim calcmode="lin" valueType="num">
                                      <p:cBhvr additive="base">
                                        <p:cTn id="51" dur="500" fill="hold"/>
                                        <p:tgtEl>
                                          <p:spTgt spid="180"/>
                                        </p:tgtEl>
                                        <p:attrNameLst>
                                          <p:attrName>ppt_x</p:attrName>
                                        </p:attrNameLst>
                                      </p:cBhvr>
                                      <p:tavLst>
                                        <p:tav tm="0">
                                          <p:val>
                                            <p:strVal val="#ppt_x"/>
                                          </p:val>
                                        </p:tav>
                                        <p:tav tm="100000">
                                          <p:val>
                                            <p:strVal val="#ppt_x"/>
                                          </p:val>
                                        </p:tav>
                                      </p:tavLst>
                                    </p:anim>
                                    <p:anim calcmode="lin" valueType="num">
                                      <p:cBhvr additive="base">
                                        <p:cTn id="52" dur="500" fill="hold"/>
                                        <p:tgtEl>
                                          <p:spTgt spid="18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180"/>
                                        </p:tgtEl>
                                        <p:attrNameLst>
                                          <p:attrName>ppt_x</p:attrName>
                                        </p:attrNameLst>
                                      </p:cBhvr>
                                      <p:tavLst>
                                        <p:tav tm="0">
                                          <p:val>
                                            <p:strVal val="ppt_x"/>
                                          </p:val>
                                        </p:tav>
                                        <p:tav tm="100000">
                                          <p:val>
                                            <p:strVal val="ppt_x"/>
                                          </p:val>
                                        </p:tav>
                                      </p:tavLst>
                                    </p:anim>
                                    <p:anim calcmode="lin" valueType="num">
                                      <p:cBhvr additive="base">
                                        <p:cTn id="57" dur="500"/>
                                        <p:tgtEl>
                                          <p:spTgt spid="180"/>
                                        </p:tgtEl>
                                        <p:attrNameLst>
                                          <p:attrName>ppt_y</p:attrName>
                                        </p:attrNameLst>
                                      </p:cBhvr>
                                      <p:tavLst>
                                        <p:tav tm="0">
                                          <p:val>
                                            <p:strVal val="ppt_y"/>
                                          </p:val>
                                        </p:tav>
                                        <p:tav tm="100000">
                                          <p:val>
                                            <p:strVal val="1+ppt_h/2"/>
                                          </p:val>
                                        </p:tav>
                                      </p:tavLst>
                                    </p:anim>
                                    <p:set>
                                      <p:cBhvr>
                                        <p:cTn id="58" dur="1" fill="hold">
                                          <p:stCondLst>
                                            <p:cond delay="499"/>
                                          </p:stCondLst>
                                        </p:cTn>
                                        <p:tgtEl>
                                          <p:spTgt spid="18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85"/>
                                        </p:tgtEl>
                                        <p:attrNameLst>
                                          <p:attrName>style.visibility</p:attrName>
                                        </p:attrNameLst>
                                      </p:cBhvr>
                                      <p:to>
                                        <p:strVal val="visible"/>
                                      </p:to>
                                    </p:set>
                                    <p:anim calcmode="lin" valueType="num">
                                      <p:cBhvr additive="base">
                                        <p:cTn id="63" dur="500" fill="hold"/>
                                        <p:tgtEl>
                                          <p:spTgt spid="185"/>
                                        </p:tgtEl>
                                        <p:attrNameLst>
                                          <p:attrName>ppt_x</p:attrName>
                                        </p:attrNameLst>
                                      </p:cBhvr>
                                      <p:tavLst>
                                        <p:tav tm="0">
                                          <p:val>
                                            <p:strVal val="#ppt_x"/>
                                          </p:val>
                                        </p:tav>
                                        <p:tav tm="100000">
                                          <p:val>
                                            <p:strVal val="#ppt_x"/>
                                          </p:val>
                                        </p:tav>
                                      </p:tavLst>
                                    </p:anim>
                                    <p:anim calcmode="lin" valueType="num">
                                      <p:cBhvr additive="base">
                                        <p:cTn id="64"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944216"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itchFamily="34" charset="-122"/>
                <a:ea typeface="微软雅黑" pitchFamily="34" charset="-122"/>
              </a:rPr>
              <a:t>第一章  研究背景</a:t>
            </a:r>
            <a:endParaRPr lang="en-US" altLang="ko-KR" kern="0" dirty="0">
              <a:solidFill>
                <a:srgbClr val="2F5EB0"/>
              </a:solidFill>
              <a:latin typeface="微软雅黑" pitchFamily="34" charset="-122"/>
              <a:ea typeface="微软雅黑" pitchFamily="34" charset="-122"/>
            </a:endParaRP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 fmla="*/ 55821 w 982405"/>
              <a:gd name="connsiteY0" fmla="*/ 0 h 144680"/>
              <a:gd name="connsiteX1" fmla="*/ 982405 w 982405"/>
              <a:gd name="connsiteY1" fmla="*/ 0 h 144680"/>
              <a:gd name="connsiteX2" fmla="*/ 982405 w 982405"/>
              <a:gd name="connsiteY2" fmla="*/ 118098 h 144680"/>
              <a:gd name="connsiteX3" fmla="*/ 0 w 982405"/>
              <a:gd name="connsiteY3" fmla="*/ 144680 h 144680"/>
              <a:gd name="connsiteX4" fmla="*/ 55821 w 982405"/>
              <a:gd name="connsiteY4" fmla="*/ 0 h 144680"/>
              <a:gd name="connsiteX0" fmla="*/ 55821 w 998354"/>
              <a:gd name="connsiteY0" fmla="*/ 0 h 147338"/>
              <a:gd name="connsiteX1" fmla="*/ 982405 w 998354"/>
              <a:gd name="connsiteY1" fmla="*/ 0 h 147338"/>
              <a:gd name="connsiteX2" fmla="*/ 998354 w 998354"/>
              <a:gd name="connsiteY2" fmla="*/ 147338 h 147338"/>
              <a:gd name="connsiteX3" fmla="*/ 0 w 998354"/>
              <a:gd name="connsiteY3" fmla="*/ 144680 h 147338"/>
              <a:gd name="connsiteX4" fmla="*/ 55821 w 998354"/>
              <a:gd name="connsiteY4" fmla="*/ 0 h 147338"/>
              <a:gd name="connsiteX0" fmla="*/ 84307 w 1026840"/>
              <a:gd name="connsiteY0" fmla="*/ 0 h 150534"/>
              <a:gd name="connsiteX1" fmla="*/ 1010891 w 1026840"/>
              <a:gd name="connsiteY1" fmla="*/ 0 h 150534"/>
              <a:gd name="connsiteX2" fmla="*/ 1026840 w 1026840"/>
              <a:gd name="connsiteY2" fmla="*/ 147338 h 150534"/>
              <a:gd name="connsiteX3" fmla="*/ 0 w 1026840"/>
              <a:gd name="connsiteY3" fmla="*/ 150534 h 150534"/>
              <a:gd name="connsiteX4" fmla="*/ 84307 w 1026840"/>
              <a:gd name="connsiteY4" fmla="*/ 0 h 150534"/>
              <a:gd name="connsiteX0" fmla="*/ 84307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84307 w 1021143"/>
              <a:gd name="connsiteY4" fmla="*/ 0 h 153193"/>
              <a:gd name="connsiteX0" fmla="*/ 92853 w 1021143"/>
              <a:gd name="connsiteY0" fmla="*/ 0 h 153193"/>
              <a:gd name="connsiteX1" fmla="*/ 1010891 w 1021143"/>
              <a:gd name="connsiteY1" fmla="*/ 0 h 153193"/>
              <a:gd name="connsiteX2" fmla="*/ 1021143 w 1021143"/>
              <a:gd name="connsiteY2" fmla="*/ 153193 h 153193"/>
              <a:gd name="connsiteX3" fmla="*/ 0 w 1021143"/>
              <a:gd name="connsiteY3" fmla="*/ 150534 h 153193"/>
              <a:gd name="connsiteX4" fmla="*/ 92853 w 1021143"/>
              <a:gd name="connsiteY4" fmla="*/ 0 h 153193"/>
              <a:gd name="connsiteX0" fmla="*/ 90004 w 1018294"/>
              <a:gd name="connsiteY0" fmla="*/ 0 h 153193"/>
              <a:gd name="connsiteX1" fmla="*/ 1008042 w 1018294"/>
              <a:gd name="connsiteY1" fmla="*/ 0 h 153193"/>
              <a:gd name="connsiteX2" fmla="*/ 1018294 w 1018294"/>
              <a:gd name="connsiteY2" fmla="*/ 153193 h 153193"/>
              <a:gd name="connsiteX3" fmla="*/ 0 w 1018294"/>
              <a:gd name="connsiteY3" fmla="*/ 142728 h 153193"/>
              <a:gd name="connsiteX4" fmla="*/ 90004 w 1018294"/>
              <a:gd name="connsiteY4" fmla="*/ 0 h 153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smtClean="0">
                <a:latin typeface="方正兰亭超细黑简体" panose="02000000000000000000" pitchFamily="2" charset="-122"/>
                <a:ea typeface="方正兰亭超细黑简体" panose="02000000000000000000" pitchFamily="2" charset="-122"/>
              </a:rPr>
              <a:t>09</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a:spLocks/>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a:ex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3" name="矩形 102"/>
          <p:cNvSpPr/>
          <p:nvPr/>
        </p:nvSpPr>
        <p:spPr>
          <a:xfrm>
            <a:off x="1006392" y="5661248"/>
            <a:ext cx="10182383" cy="646331"/>
          </a:xfrm>
          <a:prstGeom prst="rect">
            <a:avLst/>
          </a:prstGeom>
        </p:spPr>
        <p:txBody>
          <a:bodyPr wrap="square">
            <a:spAutoFit/>
          </a:bodyPr>
          <a:lstStyle/>
          <a:p>
            <a:r>
              <a:rPr lang="en-US" altLang="zh-CN" dirty="0"/>
              <a:t>Li H, Tan Y, Lau B K, et al. Characteristic Mode Based Tradeoff Analysis of Antenna-Chassis Interactions for Multiple Antenna Terminals[J]. IEEE Transactions on Antennas &amp; Propagation, 2012, 60(2):490-502.</a:t>
            </a:r>
            <a:endParaRPr lang="zh-CN" altLang="en-US"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930" y="1484784"/>
            <a:ext cx="5630743"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3496" y="738178"/>
            <a:ext cx="5930412" cy="470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3496" y="786623"/>
            <a:ext cx="5940235" cy="4604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86634" y="966569"/>
            <a:ext cx="5877274" cy="4472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2664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additive="base">
                                        <p:cTn id="7" dur="500" fill="hold"/>
                                        <p:tgtEl>
                                          <p:spTgt spid="2051"/>
                                        </p:tgtEl>
                                        <p:attrNameLst>
                                          <p:attrName>ppt_x</p:attrName>
                                        </p:attrNameLst>
                                      </p:cBhvr>
                                      <p:tavLst>
                                        <p:tav tm="0">
                                          <p:val>
                                            <p:strVal val="#ppt_x"/>
                                          </p:val>
                                        </p:tav>
                                        <p:tav tm="100000">
                                          <p:val>
                                            <p:strVal val="#ppt_x"/>
                                          </p:val>
                                        </p:tav>
                                      </p:tavLst>
                                    </p:anim>
                                    <p:anim calcmode="lin" valueType="num">
                                      <p:cBhvr additive="base">
                                        <p:cTn id="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051"/>
                                        </p:tgtEl>
                                        <p:attrNameLst>
                                          <p:attrName>ppt_x</p:attrName>
                                        </p:attrNameLst>
                                      </p:cBhvr>
                                      <p:tavLst>
                                        <p:tav tm="0">
                                          <p:val>
                                            <p:strVal val="ppt_x"/>
                                          </p:val>
                                        </p:tav>
                                        <p:tav tm="100000">
                                          <p:val>
                                            <p:strVal val="ppt_x"/>
                                          </p:val>
                                        </p:tav>
                                      </p:tavLst>
                                    </p:anim>
                                    <p:anim calcmode="lin" valueType="num">
                                      <p:cBhvr additive="base">
                                        <p:cTn id="13" dur="500"/>
                                        <p:tgtEl>
                                          <p:spTgt spid="2051"/>
                                        </p:tgtEl>
                                        <p:attrNameLst>
                                          <p:attrName>ppt_y</p:attrName>
                                        </p:attrNameLst>
                                      </p:cBhvr>
                                      <p:tavLst>
                                        <p:tav tm="0">
                                          <p:val>
                                            <p:strVal val="ppt_y"/>
                                          </p:val>
                                        </p:tav>
                                        <p:tav tm="100000">
                                          <p:val>
                                            <p:strVal val="1+ppt_h/2"/>
                                          </p:val>
                                        </p:tav>
                                      </p:tavLst>
                                    </p:anim>
                                    <p:set>
                                      <p:cBhvr>
                                        <p:cTn id="14" dur="1" fill="hold">
                                          <p:stCondLst>
                                            <p:cond delay="499"/>
                                          </p:stCondLst>
                                        </p:cTn>
                                        <p:tgtEl>
                                          <p:spTgt spid="205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2052"/>
                                        </p:tgtEl>
                                        <p:attrNameLst>
                                          <p:attrName>ppt_x</p:attrName>
                                        </p:attrNameLst>
                                      </p:cBhvr>
                                      <p:tavLst>
                                        <p:tav tm="0">
                                          <p:val>
                                            <p:strVal val="ppt_x"/>
                                          </p:val>
                                        </p:tav>
                                        <p:tav tm="100000">
                                          <p:val>
                                            <p:strVal val="ppt_x"/>
                                          </p:val>
                                        </p:tav>
                                      </p:tavLst>
                                    </p:anim>
                                    <p:anim calcmode="lin" valueType="num">
                                      <p:cBhvr additive="base">
                                        <p:cTn id="25" dur="500"/>
                                        <p:tgtEl>
                                          <p:spTgt spid="2052"/>
                                        </p:tgtEl>
                                        <p:attrNameLst>
                                          <p:attrName>ppt_y</p:attrName>
                                        </p:attrNameLst>
                                      </p:cBhvr>
                                      <p:tavLst>
                                        <p:tav tm="0">
                                          <p:val>
                                            <p:strVal val="ppt_y"/>
                                          </p:val>
                                        </p:tav>
                                        <p:tav tm="100000">
                                          <p:val>
                                            <p:strVal val="1+ppt_h/2"/>
                                          </p:val>
                                        </p:tav>
                                      </p:tavLst>
                                    </p:anim>
                                    <p:set>
                                      <p:cBhvr>
                                        <p:cTn id="26" dur="1" fill="hold">
                                          <p:stCondLst>
                                            <p:cond delay="499"/>
                                          </p:stCondLst>
                                        </p:cTn>
                                        <p:tgtEl>
                                          <p:spTgt spid="205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53"/>
                                        </p:tgtEl>
                                        <p:attrNameLst>
                                          <p:attrName>style.visibility</p:attrName>
                                        </p:attrNameLst>
                                      </p:cBhvr>
                                      <p:to>
                                        <p:strVal val="visible"/>
                                      </p:to>
                                    </p:set>
                                    <p:anim calcmode="lin" valueType="num">
                                      <p:cBhvr additive="base">
                                        <p:cTn id="31" dur="500" fill="hold"/>
                                        <p:tgtEl>
                                          <p:spTgt spid="2053"/>
                                        </p:tgtEl>
                                        <p:attrNameLst>
                                          <p:attrName>ppt_x</p:attrName>
                                        </p:attrNameLst>
                                      </p:cBhvr>
                                      <p:tavLst>
                                        <p:tav tm="0">
                                          <p:val>
                                            <p:strVal val="#ppt_x"/>
                                          </p:val>
                                        </p:tav>
                                        <p:tav tm="100000">
                                          <p:val>
                                            <p:strVal val="#ppt_x"/>
                                          </p:val>
                                        </p:tav>
                                      </p:tavLst>
                                    </p:anim>
                                    <p:anim calcmode="lin" valueType="num">
                                      <p:cBhvr additive="base">
                                        <p:cTn id="32"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7680</TotalTime>
  <Words>2546</Words>
  <Application>Microsoft Office PowerPoint</Application>
  <PresentationFormat>自定义</PresentationFormat>
  <Paragraphs>371</Paragraphs>
  <Slides>63</Slides>
  <Notes>49</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63</vt:i4>
      </vt:variant>
    </vt:vector>
  </HeadingPairs>
  <TitlesOfParts>
    <vt:vector size="66" baseType="lpstr">
      <vt:lpstr>第一PPT，www.1ppt.com</vt:lpstr>
      <vt:lpstr>Equation</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全波仿真分析</vt:lpstr>
      <vt:lpstr>全波仿真分析</vt:lpstr>
      <vt:lpstr>全波仿真分析</vt:lpstr>
      <vt:lpstr>全波仿真分析</vt:lpstr>
      <vt:lpstr>全波仿真分析</vt:lpstr>
      <vt:lpstr>全波仿真分析</vt:lpstr>
      <vt:lpstr>全波仿真分析</vt:lpstr>
      <vt:lpstr>距离分析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动态科技模板</dc:title>
  <dc:creator>第一PPT模板网：www.1ppt.com</dc:creator>
  <cp:keywords>第一PPT www.1ppt.com</cp:keywords>
  <cp:lastModifiedBy>Administrator</cp:lastModifiedBy>
  <cp:revision>111</cp:revision>
  <dcterms:created xsi:type="dcterms:W3CDTF">2015-12-27T01:24:04Z</dcterms:created>
  <dcterms:modified xsi:type="dcterms:W3CDTF">2018-11-13T07:54:29Z</dcterms:modified>
</cp:coreProperties>
</file>